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3" r:id="rId2"/>
    <p:sldId id="256" r:id="rId3"/>
    <p:sldId id="257" r:id="rId4"/>
    <p:sldId id="290" r:id="rId5"/>
    <p:sldId id="335" r:id="rId6"/>
    <p:sldId id="329" r:id="rId7"/>
    <p:sldId id="303" r:id="rId8"/>
    <p:sldId id="304" r:id="rId9"/>
    <p:sldId id="323" r:id="rId10"/>
    <p:sldId id="324" r:id="rId11"/>
    <p:sldId id="281" r:id="rId12"/>
    <p:sldId id="327" r:id="rId13"/>
    <p:sldId id="325" r:id="rId14"/>
    <p:sldId id="326" r:id="rId15"/>
    <p:sldId id="258" r:id="rId16"/>
    <p:sldId id="259" r:id="rId17"/>
    <p:sldId id="260" r:id="rId18"/>
    <p:sldId id="307" r:id="rId19"/>
    <p:sldId id="309" r:id="rId20"/>
    <p:sldId id="310" r:id="rId21"/>
    <p:sldId id="311" r:id="rId22"/>
    <p:sldId id="313" r:id="rId23"/>
    <p:sldId id="312" r:id="rId24"/>
    <p:sldId id="315" r:id="rId25"/>
    <p:sldId id="316" r:id="rId26"/>
    <p:sldId id="317" r:id="rId27"/>
    <p:sldId id="318" r:id="rId28"/>
    <p:sldId id="280" r:id="rId29"/>
    <p:sldId id="319" r:id="rId30"/>
    <p:sldId id="285" r:id="rId31"/>
    <p:sldId id="321" r:id="rId32"/>
    <p:sldId id="322" r:id="rId33"/>
    <p:sldId id="294" r:id="rId34"/>
    <p:sldId id="328" r:id="rId35"/>
    <p:sldId id="295" r:id="rId36"/>
    <p:sldId id="289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06" r:id="rId46"/>
    <p:sldId id="305" r:id="rId47"/>
    <p:sldId id="297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191E0-FF9A-41D1-B2E8-03A42022C07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B99B07-B46A-49AC-95B1-8C9BF68BCEB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Цели работы ДОУ с семьёй</a:t>
          </a:r>
          <a:endParaRPr lang="ru-RU" sz="2800" dirty="0">
            <a:solidFill>
              <a:schemeClr val="tx1"/>
            </a:solidFill>
          </a:endParaRPr>
        </a:p>
      </dgm:t>
    </dgm:pt>
    <dgm:pt modelId="{EE2A3E32-5E79-49AF-9504-86AD0FCB11A4}" type="parTrans" cxnId="{F7E19030-5F3F-404A-BA1B-C85DBBDCE83B}">
      <dgm:prSet/>
      <dgm:spPr/>
      <dgm:t>
        <a:bodyPr/>
        <a:lstStyle/>
        <a:p>
          <a:endParaRPr lang="ru-RU"/>
        </a:p>
      </dgm:t>
    </dgm:pt>
    <dgm:pt modelId="{6ED77A02-C615-4229-9C98-7BE55707FF32}" type="sibTrans" cxnId="{F7E19030-5F3F-404A-BA1B-C85DBBDCE83B}">
      <dgm:prSet/>
      <dgm:spPr/>
      <dgm:t>
        <a:bodyPr/>
        <a:lstStyle/>
        <a:p>
          <a:endParaRPr lang="ru-RU"/>
        </a:p>
      </dgm:t>
    </dgm:pt>
    <dgm:pt modelId="{9EF3FD62-8A60-4F8B-8EE3-EED5CDC24450}">
      <dgm:prSet phldrT="[Текст]" custT="1"/>
      <dgm:spPr>
        <a:solidFill>
          <a:schemeClr val="bg2">
            <a:lumMod val="9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+mj-lt"/>
            </a:rPr>
            <a:t>Создание условий для благоприятного климата взаимодействия с родителями</a:t>
          </a:r>
          <a:endParaRPr lang="ru-RU" sz="1800" b="1" dirty="0">
            <a:solidFill>
              <a:schemeClr val="tx1"/>
            </a:solidFill>
            <a:latin typeface="+mj-lt"/>
          </a:endParaRPr>
        </a:p>
      </dgm:t>
    </dgm:pt>
    <dgm:pt modelId="{58AD111A-98AE-4E5B-958D-5953DE056875}" type="parTrans" cxnId="{2758EF70-DC0F-4A1C-B9C5-469ADEF8A376}">
      <dgm:prSet/>
      <dgm:spPr/>
      <dgm:t>
        <a:bodyPr/>
        <a:lstStyle/>
        <a:p>
          <a:endParaRPr lang="ru-RU"/>
        </a:p>
      </dgm:t>
    </dgm:pt>
    <dgm:pt modelId="{9AE1A7C7-8FA5-4CEB-B2D3-BD692BB64733}" type="sibTrans" cxnId="{2758EF70-DC0F-4A1C-B9C5-469ADEF8A376}">
      <dgm:prSet/>
      <dgm:spPr/>
      <dgm:t>
        <a:bodyPr/>
        <a:lstStyle/>
        <a:p>
          <a:endParaRPr lang="ru-RU"/>
        </a:p>
      </dgm:t>
    </dgm:pt>
    <dgm:pt modelId="{244E559D-F0DE-4852-8DBD-295EAD25E318}">
      <dgm:prSet phldrT="[Текст]" custT="1"/>
      <dgm:spPr>
        <a:solidFill>
          <a:schemeClr val="bg2">
            <a:lumMod val="9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Вовлечение семьи в единое образовательное пространство</a:t>
          </a:r>
          <a:endParaRPr lang="ru-RU" sz="1800" b="1" dirty="0">
            <a:solidFill>
              <a:schemeClr val="tx1"/>
            </a:solidFill>
          </a:endParaRPr>
        </a:p>
      </dgm:t>
    </dgm:pt>
    <dgm:pt modelId="{ADCE3866-C7AE-420E-A7A4-4CCDCBEBDEE9}" type="parTrans" cxnId="{E4FD36DB-81E5-4822-AC80-F55967A0C6BC}">
      <dgm:prSet/>
      <dgm:spPr/>
      <dgm:t>
        <a:bodyPr/>
        <a:lstStyle/>
        <a:p>
          <a:endParaRPr lang="ru-RU"/>
        </a:p>
      </dgm:t>
    </dgm:pt>
    <dgm:pt modelId="{C99E6A41-FA3F-43AD-BDDF-12F3B80EF56A}" type="sibTrans" cxnId="{E4FD36DB-81E5-4822-AC80-F55967A0C6BC}">
      <dgm:prSet/>
      <dgm:spPr/>
      <dgm:t>
        <a:bodyPr/>
        <a:lstStyle/>
        <a:p>
          <a:endParaRPr lang="ru-RU"/>
        </a:p>
      </dgm:t>
    </dgm:pt>
    <dgm:pt modelId="{3E363BF6-15D2-42A5-A45E-66D80504C1A4}">
      <dgm:prSet phldrT="[Текст]" custT="1"/>
      <dgm:spPr>
        <a:solidFill>
          <a:schemeClr val="bg2">
            <a:lumMod val="9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Установление доверительных, партнерских отношений с родителями</a:t>
          </a:r>
          <a:endParaRPr lang="ru-RU" sz="1800" b="1" dirty="0">
            <a:solidFill>
              <a:schemeClr val="tx1"/>
            </a:solidFill>
          </a:endParaRPr>
        </a:p>
      </dgm:t>
    </dgm:pt>
    <dgm:pt modelId="{356F8598-4E75-4819-B85E-3E85E3F34004}" type="parTrans" cxnId="{15F91B8B-C11E-42E8-93AA-13FC45F83647}">
      <dgm:prSet/>
      <dgm:spPr/>
      <dgm:t>
        <a:bodyPr/>
        <a:lstStyle/>
        <a:p>
          <a:endParaRPr lang="ru-RU"/>
        </a:p>
      </dgm:t>
    </dgm:pt>
    <dgm:pt modelId="{E56BA404-76A1-4508-AED9-E7780D4B08A1}" type="sibTrans" cxnId="{15F91B8B-C11E-42E8-93AA-13FC45F83647}">
      <dgm:prSet/>
      <dgm:spPr/>
      <dgm:t>
        <a:bodyPr/>
        <a:lstStyle/>
        <a:p>
          <a:endParaRPr lang="ru-RU"/>
        </a:p>
      </dgm:t>
    </dgm:pt>
    <dgm:pt modelId="{03721310-6B05-40E5-B71C-7E94956F770B}">
      <dgm:prSet/>
      <dgm:spPr/>
      <dgm:t>
        <a:bodyPr/>
        <a:lstStyle/>
        <a:p>
          <a:endParaRPr lang="ru-RU" dirty="0"/>
        </a:p>
      </dgm:t>
    </dgm:pt>
    <dgm:pt modelId="{8153B2E9-10CE-448C-A4FE-E95E0C12B1C2}" type="parTrans" cxnId="{6212B785-5AF2-41DC-B068-FAA46EF52003}">
      <dgm:prSet/>
      <dgm:spPr/>
      <dgm:t>
        <a:bodyPr/>
        <a:lstStyle/>
        <a:p>
          <a:endParaRPr lang="ru-RU"/>
        </a:p>
      </dgm:t>
    </dgm:pt>
    <dgm:pt modelId="{E181D855-C29E-41FD-BFB3-656560531C8D}" type="sibTrans" cxnId="{6212B785-5AF2-41DC-B068-FAA46EF52003}">
      <dgm:prSet/>
      <dgm:spPr/>
      <dgm:t>
        <a:bodyPr/>
        <a:lstStyle/>
        <a:p>
          <a:endParaRPr lang="ru-RU"/>
        </a:p>
      </dgm:t>
    </dgm:pt>
    <dgm:pt modelId="{32A717C6-281A-4A08-8E77-718F641390CE}" type="pres">
      <dgm:prSet presAssocID="{8FE191E0-FF9A-41D1-B2E8-03A42022C07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A6563-82CD-4D93-A14E-51C614AEF4EA}" type="pres">
      <dgm:prSet presAssocID="{0AB99B07-B46A-49AC-95B1-8C9BF68BCEB3}" presName="centerShape" presStyleLbl="node0" presStyleIdx="0" presStyleCnt="1" custScaleX="143149" custScaleY="118529"/>
      <dgm:spPr/>
      <dgm:t>
        <a:bodyPr/>
        <a:lstStyle/>
        <a:p>
          <a:endParaRPr lang="ru-RU"/>
        </a:p>
      </dgm:t>
    </dgm:pt>
    <dgm:pt modelId="{65C3B364-1C5B-4FF8-9033-DA4997C8DBDC}" type="pres">
      <dgm:prSet presAssocID="{9EF3FD62-8A60-4F8B-8EE3-EED5CDC24450}" presName="node" presStyleLbl="node1" presStyleIdx="0" presStyleCnt="3" custScaleX="177015" custScaleY="138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29749-914D-4654-95E2-E6E0F5AF35BF}" type="pres">
      <dgm:prSet presAssocID="{9EF3FD62-8A60-4F8B-8EE3-EED5CDC24450}" presName="dummy" presStyleCnt="0"/>
      <dgm:spPr/>
    </dgm:pt>
    <dgm:pt modelId="{24D6382C-DB97-4805-AB26-B9F0B89C68CE}" type="pres">
      <dgm:prSet presAssocID="{9AE1A7C7-8FA5-4CEB-B2D3-BD692BB647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9DA0B90-7C0F-4EC2-B98A-7CA7620B6370}" type="pres">
      <dgm:prSet presAssocID="{244E559D-F0DE-4852-8DBD-295EAD25E318}" presName="node" presStyleLbl="node1" presStyleIdx="1" presStyleCnt="3" custScaleX="186625" custScaleY="150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6A9DC-D0D9-4C2B-99AF-828A93862878}" type="pres">
      <dgm:prSet presAssocID="{244E559D-F0DE-4852-8DBD-295EAD25E318}" presName="dummy" presStyleCnt="0"/>
      <dgm:spPr/>
    </dgm:pt>
    <dgm:pt modelId="{8D99A8E6-443F-411F-AD61-962FDEFE5772}" type="pres">
      <dgm:prSet presAssocID="{C99E6A41-FA3F-43AD-BDDF-12F3B80EF56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C3B3E54-4425-48D0-9B0B-9365E0253B41}" type="pres">
      <dgm:prSet presAssocID="{3E363BF6-15D2-42A5-A45E-66D80504C1A4}" presName="node" presStyleLbl="node1" presStyleIdx="2" presStyleCnt="3" custScaleX="180730" custScaleY="141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26FE7-9AE9-4A19-96B0-1DD269BC95FF}" type="pres">
      <dgm:prSet presAssocID="{3E363BF6-15D2-42A5-A45E-66D80504C1A4}" presName="dummy" presStyleCnt="0"/>
      <dgm:spPr/>
    </dgm:pt>
    <dgm:pt modelId="{D52C4074-5E72-4D1F-BCF9-0DA0C11C1A04}" type="pres">
      <dgm:prSet presAssocID="{E56BA404-76A1-4508-AED9-E7780D4B08A1}" presName="sibTrans" presStyleLbl="sibTrans2D1" presStyleIdx="2" presStyleCnt="3" custScaleX="130957"/>
      <dgm:spPr/>
      <dgm:t>
        <a:bodyPr/>
        <a:lstStyle/>
        <a:p>
          <a:endParaRPr lang="ru-RU"/>
        </a:p>
      </dgm:t>
    </dgm:pt>
  </dgm:ptLst>
  <dgm:cxnLst>
    <dgm:cxn modelId="{26222CA9-B791-4E69-8EBF-56243DA58DC5}" type="presOf" srcId="{9AE1A7C7-8FA5-4CEB-B2D3-BD692BB64733}" destId="{24D6382C-DB97-4805-AB26-B9F0B89C68CE}" srcOrd="0" destOrd="0" presId="urn:microsoft.com/office/officeart/2005/8/layout/radial6"/>
    <dgm:cxn modelId="{00F42556-A2A9-4BD1-8821-9DC5FFB3F144}" type="presOf" srcId="{244E559D-F0DE-4852-8DBD-295EAD25E318}" destId="{B9DA0B90-7C0F-4EC2-B98A-7CA7620B6370}" srcOrd="0" destOrd="0" presId="urn:microsoft.com/office/officeart/2005/8/layout/radial6"/>
    <dgm:cxn modelId="{E4FD36DB-81E5-4822-AC80-F55967A0C6BC}" srcId="{0AB99B07-B46A-49AC-95B1-8C9BF68BCEB3}" destId="{244E559D-F0DE-4852-8DBD-295EAD25E318}" srcOrd="1" destOrd="0" parTransId="{ADCE3866-C7AE-420E-A7A4-4CCDCBEBDEE9}" sibTransId="{C99E6A41-FA3F-43AD-BDDF-12F3B80EF56A}"/>
    <dgm:cxn modelId="{2758EF70-DC0F-4A1C-B9C5-469ADEF8A376}" srcId="{0AB99B07-B46A-49AC-95B1-8C9BF68BCEB3}" destId="{9EF3FD62-8A60-4F8B-8EE3-EED5CDC24450}" srcOrd="0" destOrd="0" parTransId="{58AD111A-98AE-4E5B-958D-5953DE056875}" sibTransId="{9AE1A7C7-8FA5-4CEB-B2D3-BD692BB64733}"/>
    <dgm:cxn modelId="{35077433-728F-461C-87FA-E4D94DD5BA41}" type="presOf" srcId="{E56BA404-76A1-4508-AED9-E7780D4B08A1}" destId="{D52C4074-5E72-4D1F-BCF9-0DA0C11C1A04}" srcOrd="0" destOrd="0" presId="urn:microsoft.com/office/officeart/2005/8/layout/radial6"/>
    <dgm:cxn modelId="{503CE016-202B-4F2B-8285-D26249BAB5C9}" type="presOf" srcId="{0AB99B07-B46A-49AC-95B1-8C9BF68BCEB3}" destId="{58DA6563-82CD-4D93-A14E-51C614AEF4EA}" srcOrd="0" destOrd="0" presId="urn:microsoft.com/office/officeart/2005/8/layout/radial6"/>
    <dgm:cxn modelId="{15F91B8B-C11E-42E8-93AA-13FC45F83647}" srcId="{0AB99B07-B46A-49AC-95B1-8C9BF68BCEB3}" destId="{3E363BF6-15D2-42A5-A45E-66D80504C1A4}" srcOrd="2" destOrd="0" parTransId="{356F8598-4E75-4819-B85E-3E85E3F34004}" sibTransId="{E56BA404-76A1-4508-AED9-E7780D4B08A1}"/>
    <dgm:cxn modelId="{B4B2625B-3214-4FD8-981E-DBB8DE39BD64}" type="presOf" srcId="{3E363BF6-15D2-42A5-A45E-66D80504C1A4}" destId="{8C3B3E54-4425-48D0-9B0B-9365E0253B41}" srcOrd="0" destOrd="0" presId="urn:microsoft.com/office/officeart/2005/8/layout/radial6"/>
    <dgm:cxn modelId="{6212B785-5AF2-41DC-B068-FAA46EF52003}" srcId="{8FE191E0-FF9A-41D1-B2E8-03A42022C07C}" destId="{03721310-6B05-40E5-B71C-7E94956F770B}" srcOrd="1" destOrd="0" parTransId="{8153B2E9-10CE-448C-A4FE-E95E0C12B1C2}" sibTransId="{E181D855-C29E-41FD-BFB3-656560531C8D}"/>
    <dgm:cxn modelId="{18A5E714-C816-4C0B-A330-1FF999898659}" type="presOf" srcId="{9EF3FD62-8A60-4F8B-8EE3-EED5CDC24450}" destId="{65C3B364-1C5B-4FF8-9033-DA4997C8DBDC}" srcOrd="0" destOrd="0" presId="urn:microsoft.com/office/officeart/2005/8/layout/radial6"/>
    <dgm:cxn modelId="{B9538D55-A571-4962-9D1E-8F30B8031D57}" type="presOf" srcId="{C99E6A41-FA3F-43AD-BDDF-12F3B80EF56A}" destId="{8D99A8E6-443F-411F-AD61-962FDEFE5772}" srcOrd="0" destOrd="0" presId="urn:microsoft.com/office/officeart/2005/8/layout/radial6"/>
    <dgm:cxn modelId="{F7E19030-5F3F-404A-BA1B-C85DBBDCE83B}" srcId="{8FE191E0-FF9A-41D1-B2E8-03A42022C07C}" destId="{0AB99B07-B46A-49AC-95B1-8C9BF68BCEB3}" srcOrd="0" destOrd="0" parTransId="{EE2A3E32-5E79-49AF-9504-86AD0FCB11A4}" sibTransId="{6ED77A02-C615-4229-9C98-7BE55707FF32}"/>
    <dgm:cxn modelId="{9A39D196-2FCC-498D-B3BA-E3896854BB91}" type="presOf" srcId="{8FE191E0-FF9A-41D1-B2E8-03A42022C07C}" destId="{32A717C6-281A-4A08-8E77-718F641390CE}" srcOrd="0" destOrd="0" presId="urn:microsoft.com/office/officeart/2005/8/layout/radial6"/>
    <dgm:cxn modelId="{1339767E-EDC1-486B-A5F1-6318073F813D}" type="presParOf" srcId="{32A717C6-281A-4A08-8E77-718F641390CE}" destId="{58DA6563-82CD-4D93-A14E-51C614AEF4EA}" srcOrd="0" destOrd="0" presId="urn:microsoft.com/office/officeart/2005/8/layout/radial6"/>
    <dgm:cxn modelId="{E3D544F9-7A93-4293-942B-895663767CAB}" type="presParOf" srcId="{32A717C6-281A-4A08-8E77-718F641390CE}" destId="{65C3B364-1C5B-4FF8-9033-DA4997C8DBDC}" srcOrd="1" destOrd="0" presId="urn:microsoft.com/office/officeart/2005/8/layout/radial6"/>
    <dgm:cxn modelId="{E068E56F-85FF-48D4-A2AF-9A07C56AB151}" type="presParOf" srcId="{32A717C6-281A-4A08-8E77-718F641390CE}" destId="{69929749-914D-4654-95E2-E6E0F5AF35BF}" srcOrd="2" destOrd="0" presId="urn:microsoft.com/office/officeart/2005/8/layout/radial6"/>
    <dgm:cxn modelId="{18815178-95D6-4DE6-9561-4D89CA4E8589}" type="presParOf" srcId="{32A717C6-281A-4A08-8E77-718F641390CE}" destId="{24D6382C-DB97-4805-AB26-B9F0B89C68CE}" srcOrd="3" destOrd="0" presId="urn:microsoft.com/office/officeart/2005/8/layout/radial6"/>
    <dgm:cxn modelId="{881F45D3-AC79-4784-9B12-75B5FC3BE41D}" type="presParOf" srcId="{32A717C6-281A-4A08-8E77-718F641390CE}" destId="{B9DA0B90-7C0F-4EC2-B98A-7CA7620B6370}" srcOrd="4" destOrd="0" presId="urn:microsoft.com/office/officeart/2005/8/layout/radial6"/>
    <dgm:cxn modelId="{1A4BC778-778D-48F6-88C5-5BE038CDBA9F}" type="presParOf" srcId="{32A717C6-281A-4A08-8E77-718F641390CE}" destId="{EDD6A9DC-D0D9-4C2B-99AF-828A93862878}" srcOrd="5" destOrd="0" presId="urn:microsoft.com/office/officeart/2005/8/layout/radial6"/>
    <dgm:cxn modelId="{20641ACA-8B20-4DD5-AE2B-29424787B0A6}" type="presParOf" srcId="{32A717C6-281A-4A08-8E77-718F641390CE}" destId="{8D99A8E6-443F-411F-AD61-962FDEFE5772}" srcOrd="6" destOrd="0" presId="urn:microsoft.com/office/officeart/2005/8/layout/radial6"/>
    <dgm:cxn modelId="{C7925801-4A14-420C-8DC4-2F836713D869}" type="presParOf" srcId="{32A717C6-281A-4A08-8E77-718F641390CE}" destId="{8C3B3E54-4425-48D0-9B0B-9365E0253B41}" srcOrd="7" destOrd="0" presId="urn:microsoft.com/office/officeart/2005/8/layout/radial6"/>
    <dgm:cxn modelId="{D25946B6-7106-45A7-B609-CB45B5F6AB96}" type="presParOf" srcId="{32A717C6-281A-4A08-8E77-718F641390CE}" destId="{5D026FE7-9AE9-4A19-96B0-1DD269BC95FF}" srcOrd="8" destOrd="0" presId="urn:microsoft.com/office/officeart/2005/8/layout/radial6"/>
    <dgm:cxn modelId="{0FD74DF6-7DC0-4A42-BCA3-21468076D1E9}" type="presParOf" srcId="{32A717C6-281A-4A08-8E77-718F641390CE}" destId="{D52C4074-5E72-4D1F-BCF9-0DA0C11C1A04}" srcOrd="9" destOrd="0" presId="urn:microsoft.com/office/officeart/2005/8/layout/radial6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5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cxnSp>
        <p:nvCxnSpPr>
          <p:cNvPr id="8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E6840-E8B2-49D6-A8AC-E906EA99092D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02DF-2269-4365-A5E7-75894DCE6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D887-2C23-45FB-B572-AD0DFFFD0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2B500-9999-400E-AC12-541D5EECA7E2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5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8" name="Rectangle 10"/>
          <p:cNvSpPr/>
          <p:nvPr/>
        </p:nvSpPr>
        <p:spPr>
          <a:xfrm flipV="1">
            <a:off x="8366125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9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38787-EA34-4A5A-8379-A0C5C7BC37AA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09BE4-0DAF-4D15-BEAA-8DDBA8022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A3B6D-B47B-4B5A-9DCF-1F5EAE6F5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D8A3D-D963-4F43-838A-7C0C516F3443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5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anchor="t" anchorCtr="0"/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042F3-C7B9-4F44-A92A-C04633D1429A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5979-7B95-4960-9386-6F4E130B0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983B-5A71-47E2-9997-194AB0168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5E82-0EEC-4E8E-AE44-08435CC99649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83C3-CFA7-4649-8B6F-3C7CC4F30ADF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8FE20-C354-4289-BCC3-957B9BE27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28E8D-9E39-4647-A0E8-11886EBEA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4324B-31AA-46CB-988D-6AB9F28E382A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3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FF914-CE1A-49F6-822C-3B08FEA68704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E24D-24F2-46C8-BB40-AA8D0286E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6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9" name="Rectangle 12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0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2B1C-B248-4DE4-A347-93AFFD2B7308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3BD09-9655-4B62-A1EF-EC2A6E2DC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6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8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617E8-1E31-46C1-8C6B-9098164D02BD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B224-F25C-4B92-A84C-B9C29DF7E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5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875" y="6573838"/>
            <a:ext cx="365125" cy="274637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14F943-D590-48A3-89FF-C4ED49184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3838"/>
            <a:ext cx="2133600" cy="2746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7BFD3F-5C64-4014-B722-32BA5ECDF562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3838"/>
            <a:ext cx="2895600" cy="27463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59856" y="3005931"/>
            <a:ext cx="6248400" cy="84613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77" r:id="rId2"/>
    <p:sldLayoutId id="2147483882" r:id="rId3"/>
    <p:sldLayoutId id="2147483878" r:id="rId4"/>
    <p:sldLayoutId id="2147483883" r:id="rId5"/>
    <p:sldLayoutId id="2147483879" r:id="rId6"/>
    <p:sldLayoutId id="2147483884" r:id="rId7"/>
    <p:sldLayoutId id="2147483885" r:id="rId8"/>
    <p:sldLayoutId id="2147483886" r:id="rId9"/>
    <p:sldLayoutId id="2147483880" r:id="rId10"/>
    <p:sldLayoutId id="2147483887" r:id="rId11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404040"/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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2625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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023938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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377950" indent="-3540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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719263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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/>
            </a:extLst>
          </a:blip>
          <a:srcRect/>
          <a:stretch/>
        </p:blipFill>
        <p:spPr>
          <a:xfrm>
            <a:off x="1643042" y="5214950"/>
            <a:ext cx="6643734" cy="1306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9" name="Заголовок 3"/>
          <p:cNvPicPr>
            <a:picLocks noGrp="1" noChangeArrowheads="1"/>
          </p:cNvPicPr>
          <p:nvPr>
            <p:ph type="ctrTitle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1638" y="79375"/>
            <a:ext cx="8334375" cy="1352550"/>
          </a:xfrm>
        </p:spPr>
      </p:pic>
      <p:pic>
        <p:nvPicPr>
          <p:cNvPr id="5" name="Picture 17" descr="Капитошк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6000" y="1643063"/>
            <a:ext cx="4470400" cy="3214687"/>
          </a:xfrm>
          <a:prstGeom prst="rect">
            <a:avLst/>
          </a:prstGeom>
          <a:noFill/>
          <a:ln w="381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928802"/>
            <a:ext cx="6400800" cy="454501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       ВСЕГО ПЕДАГОГОВ- 34 чел.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Старший воспитатель- 1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Воспитатели- 27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Музыкальный руководитель- 2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Инструктор по </a:t>
            </a:r>
            <a:r>
              <a:rPr lang="ru-RU" sz="2400" dirty="0" err="1" smtClean="0">
                <a:solidFill>
                  <a:schemeClr val="tx1"/>
                </a:solidFill>
              </a:rPr>
              <a:t>фзк</a:t>
            </a:r>
            <a:r>
              <a:rPr lang="ru-RU" sz="2400" dirty="0" smtClean="0">
                <a:solidFill>
                  <a:schemeClr val="tx1"/>
                </a:solidFill>
              </a:rPr>
              <a:t>- 2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Учитель –логопед- 3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Педагог-психолог- 1</a:t>
            </a:r>
          </a:p>
          <a:p>
            <a:pPr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85728"/>
            <a:ext cx="674915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Кадровый потенциал</a:t>
            </a:r>
          </a:p>
          <a:p>
            <a:pPr algn="ctr">
              <a:defRPr/>
            </a:pPr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 2015/2016 </a:t>
            </a:r>
            <a:r>
              <a:rPr lang="ru-RU" sz="48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уч.г</a:t>
            </a:r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</a:p>
        </p:txBody>
      </p:sp>
      <p:pic>
        <p:nvPicPr>
          <p:cNvPr id="18436" name="Picture 22" descr="43321_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38" y="4143375"/>
            <a:ext cx="2873375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2071688" y="571500"/>
            <a:ext cx="5786437" cy="523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Cambria" pitchFamily="18" charset="0"/>
              </a:rPr>
              <a:t>АТТЕСТАЦИЯ ПЕДАГОГОВ</a:t>
            </a: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214313" y="1357313"/>
            <a:ext cx="1714500" cy="150018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2000250" y="1285875"/>
            <a:ext cx="5286375" cy="2143125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ru-RU" b="1" dirty="0">
                <a:solidFill>
                  <a:schemeClr val="tx1"/>
                </a:solidFill>
              </a:rPr>
              <a:t> КВАЛИФИКАЦИОННАЯ КАТЕГОРИЯ</a:t>
            </a:r>
          </a:p>
          <a:p>
            <a:pPr>
              <a:defRPr/>
            </a:pPr>
            <a:r>
              <a:rPr lang="ru-RU" sz="2400" dirty="0">
                <a:solidFill>
                  <a:schemeClr val="tx1"/>
                </a:solidFill>
              </a:rPr>
              <a:t>Сковородник Е.П.</a:t>
            </a:r>
          </a:p>
          <a:p>
            <a:pPr>
              <a:defRPr/>
            </a:pPr>
            <a:r>
              <a:rPr lang="ru-RU" sz="2400" dirty="0">
                <a:solidFill>
                  <a:schemeClr val="tx1"/>
                </a:solidFill>
              </a:rPr>
              <a:t>Дронова Н.А.</a:t>
            </a:r>
          </a:p>
          <a:p>
            <a:pPr>
              <a:defRPr/>
            </a:pPr>
            <a:r>
              <a:rPr lang="ru-RU" sz="2400" dirty="0">
                <a:solidFill>
                  <a:schemeClr val="tx1"/>
                </a:solidFill>
              </a:rPr>
              <a:t>Грибова О.А.</a:t>
            </a:r>
          </a:p>
          <a:p>
            <a:pPr>
              <a:defRPr/>
            </a:pPr>
            <a:r>
              <a:rPr lang="ru-RU" sz="2400" dirty="0" err="1">
                <a:solidFill>
                  <a:schemeClr val="tx1"/>
                </a:solidFill>
              </a:rPr>
              <a:t>Антонян</a:t>
            </a:r>
            <a:r>
              <a:rPr lang="ru-RU" sz="2400" dirty="0">
                <a:solidFill>
                  <a:schemeClr val="tx1"/>
                </a:solidFill>
              </a:rPr>
              <a:t> Э.С.</a:t>
            </a:r>
            <a:r>
              <a:rPr lang="ru-RU" b="1" dirty="0">
                <a:solidFill>
                  <a:schemeClr val="tx1"/>
                </a:solidFill>
              </a:rPr>
              <a:t>              </a:t>
            </a:r>
          </a:p>
          <a:p>
            <a:pPr>
              <a:defRPr/>
            </a:pPr>
            <a:r>
              <a:rPr lang="ru-RU" b="1" dirty="0">
                <a:solidFill>
                  <a:schemeClr val="tx1"/>
                </a:solidFill>
              </a:rPr>
              <a:t>                       ( МАРТ-АПРЕЛЬ 2016 Г.)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7215188" y="3571875"/>
            <a:ext cx="1714500" cy="15001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1928813" y="3571875"/>
            <a:ext cx="5286375" cy="228600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ВЫСШАЯ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КВАЛИФИКАЦИОННАЯ КАТЕГОРИЯ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</a:rPr>
              <a:t>Павлюк</a:t>
            </a:r>
            <a:r>
              <a:rPr lang="ru-RU" sz="2400" dirty="0">
                <a:solidFill>
                  <a:schemeClr val="tx1"/>
                </a:solidFill>
              </a:rPr>
              <a:t> Ю.Н.</a:t>
            </a:r>
          </a:p>
          <a:p>
            <a:pPr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chemeClr val="tx1"/>
                </a:solidFill>
              </a:rPr>
              <a:t>                           (ОКТЯБРЬ 2015 Г.)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2071688" y="571500"/>
            <a:ext cx="5786437" cy="954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Cambria" pitchFamily="18" charset="0"/>
              </a:rPr>
              <a:t>ПОВЫШЕНИЕ КВАЛИФИКАЦИИ ПЕДАГОГОВ В 2015/2016 УЧ.Г.</a:t>
            </a: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214313" y="785813"/>
            <a:ext cx="1571625" cy="12144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1714500" y="1857375"/>
            <a:ext cx="6572250" cy="3786188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КУРСЫ ПОВЫШЕНИЯ КВАЛИФИКАЦИИ- 100 %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УЧАСТИЕ В КОНКУРСАХ, ФЕСТИВАЛЯХ  КАЖДОГО ПЕДАГОГА- 43 %</a:t>
            </a:r>
          </a:p>
          <a:p>
            <a:pPr algn="ctr"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РЕГИСТРАЦИЯ ЛИЧНОГО САЙТА- 15%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 ПРОФЕССИОНАЛЬНАЯ АКТИВНОСТЬ ПЕДАГОГОВ В ЦЕЛОМ- 52,6%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4396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Сотрудничество </a:t>
            </a:r>
          </a:p>
          <a:p>
            <a:pPr algn="ctr"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с родителями воспитанников</a:t>
            </a:r>
          </a:p>
        </p:txBody>
      </p:sp>
      <p:pic>
        <p:nvPicPr>
          <p:cNvPr id="21507" name="Picture 26" descr="Родительское собрание в детском саду села Алеево Официальный сайт школы села Алеев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1714500"/>
            <a:ext cx="3286125" cy="330041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42938" y="5143500"/>
            <a:ext cx="7786687" cy="101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latin typeface="+mj-lt"/>
              </a:rPr>
              <a:t>Задача детского сада по ФГОС «повернуться» лицом к семье, оказать ей педагогическую помощь, привлечь семью на свою сторону в плане единых подходов в воспитании ребёнка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14282" y="428604"/>
          <a:ext cx="8501122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476250"/>
            <a:ext cx="8534400" cy="60944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latin typeface="+mn-lt"/>
                <a:cs typeface="+mn-cs"/>
              </a:rPr>
              <a:t>ГОДОВЫЕ ЗАДАЧИ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latin typeface="+mn-lt"/>
                <a:cs typeface="+mn-cs"/>
              </a:rPr>
              <a:t>НА 2015/2016 УЧЕБНЫЙ ГОД</a:t>
            </a:r>
            <a:endParaRPr lang="ru-RU" sz="3200" u="sng" dirty="0">
              <a:latin typeface="+mn-lt"/>
              <a:cs typeface="+mn-cs"/>
            </a:endParaRPr>
          </a:p>
          <a:p>
            <a:pPr algn="just">
              <a:defRPr/>
            </a:pPr>
            <a:r>
              <a:rPr lang="ru-RU" sz="2400" dirty="0">
                <a:latin typeface="+mj-lt"/>
              </a:rPr>
              <a:t>1.</a:t>
            </a:r>
            <a:r>
              <a:rPr lang="ru-RU" sz="2400" b="1" dirty="0">
                <a:solidFill>
                  <a:srgbClr val="00B050"/>
                </a:solidFill>
                <a:latin typeface="Century" pitchFamily="18" charset="0"/>
              </a:rPr>
              <a:t> </a:t>
            </a:r>
            <a:r>
              <a:rPr lang="ru-RU" sz="2400" dirty="0">
                <a:latin typeface="+mj-lt"/>
              </a:rPr>
              <a:t>Воспитание у дошкольников культуры безопасного поведения  посредством интеграции образовательных областей.</a:t>
            </a:r>
            <a:r>
              <a:rPr lang="ru-RU" sz="2400" b="1" dirty="0">
                <a:solidFill>
                  <a:srgbClr val="00B050"/>
                </a:solidFill>
                <a:latin typeface="Century" pitchFamily="18" charset="0"/>
              </a:rPr>
              <a:t> </a:t>
            </a:r>
            <a:endParaRPr lang="ru-RU" sz="2400" dirty="0">
              <a:latin typeface="+mj-lt"/>
            </a:endParaRPr>
          </a:p>
          <a:p>
            <a:pPr algn="just">
              <a:defRPr/>
            </a:pPr>
            <a:r>
              <a:rPr lang="ru-RU" sz="2200" dirty="0">
                <a:latin typeface="+mj-lt"/>
              </a:rPr>
              <a:t>2. </a:t>
            </a:r>
            <a:r>
              <a:rPr lang="ru-RU" sz="2400" dirty="0">
                <a:latin typeface="+mj-lt"/>
              </a:rPr>
              <a:t>Совершенствовать работу с семьей воспитанников с целью психолого-педагогической поддержки родителей и повышения их компетентности в вопросах социально-коммуникативного развития дошкольников.</a:t>
            </a:r>
          </a:p>
          <a:p>
            <a:pPr algn="just">
              <a:defRPr/>
            </a:pPr>
            <a:r>
              <a:rPr lang="ru-RU" sz="2400" dirty="0">
                <a:latin typeface="+mj-lt"/>
              </a:rPr>
              <a:t>3.Повышение </a:t>
            </a:r>
            <a:r>
              <a:rPr lang="ru-RU" sz="2200" dirty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  профессиональной  компетентности  </a:t>
            </a:r>
            <a:r>
              <a:rPr lang="ru-RU" sz="2400" dirty="0" err="1">
                <a:latin typeface="+mj-lt"/>
              </a:rPr>
              <a:t>педа-гогов</a:t>
            </a:r>
            <a:r>
              <a:rPr lang="ru-RU" sz="2400" dirty="0">
                <a:latin typeface="+mj-lt"/>
              </a:rPr>
              <a:t>  в области  проектирования педагогического процесса  в соответствие с требованиями федерального государственного образовательного стандарта дошкольного образования</a:t>
            </a:r>
          </a:p>
          <a:p>
            <a:pPr algn="just">
              <a:defRPr/>
            </a:pPr>
            <a:endParaRPr lang="ru-RU" sz="2400" dirty="0">
              <a:latin typeface="+mj-lt"/>
            </a:endParaRPr>
          </a:p>
          <a:p>
            <a:pPr algn="just">
              <a:defRPr/>
            </a:pPr>
            <a:endParaRPr lang="ru-RU" sz="2200" dirty="0">
              <a:latin typeface="+mj-lt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500063" y="214313"/>
            <a:ext cx="8072437" cy="15700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dirty="0">
                <a:latin typeface="+mj-lt"/>
              </a:rPr>
              <a:t>Планируемые мероприятия  по годовой задаче:</a:t>
            </a:r>
          </a:p>
          <a:p>
            <a:pPr algn="ctr">
              <a:defRPr/>
            </a:pPr>
            <a:r>
              <a:rPr lang="ru-RU" sz="2400" dirty="0">
                <a:latin typeface="+mj-lt"/>
              </a:rPr>
              <a:t> </a:t>
            </a:r>
            <a:r>
              <a:rPr lang="ru-RU" sz="2400" b="1" dirty="0">
                <a:latin typeface="+mj-lt"/>
              </a:rPr>
              <a:t>«Воспитание у дошкольников культуры безопасного поведения  посредством интеграции образовательных областей»</a:t>
            </a:r>
          </a:p>
        </p:txBody>
      </p:sp>
      <p:pic>
        <p:nvPicPr>
          <p:cNvPr id="24579" name="Picture 4" descr="D:\DOCUMENTY\ЖАННА\Зеленый огонек 2015\ФОТО\P10001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38" y="2143125"/>
            <a:ext cx="5357812" cy="4017963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279400"/>
          <a:ext cx="8643938" cy="6221413"/>
        </p:xfrm>
        <a:graphic>
          <a:graphicData uri="http://schemas.openxmlformats.org/drawingml/2006/table">
            <a:tbl>
              <a:tblPr/>
              <a:tblGrid>
                <a:gridCol w="5686425"/>
                <a:gridCol w="2957513"/>
              </a:tblGrid>
              <a:tr h="14430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Педагогический совет № 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438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Тема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Формирование у дошкольников навыков безопасного поведения   посредством использования педагогами эффективных форм и методов работы.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Times New Roman" pitchFamily="18" charset="0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проведения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88900" marR="0" lvl="0" indent="87313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 выполнении нормативных документов по организации безопасности детей в условиях ДОУ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Сердарова О.Ю.</a:t>
                      </a: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О повышении педагогической компетентности педагогов в вопросах воспитания основ безопасности и жизнедеятельности детей дошкольного возраста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Ст.воспитатель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Осипова Ж.М.</a:t>
                      </a: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0303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Об эффективности и результативности проекта «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Правила дорожные знать каждому положено!»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 старших групп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Соколова Р.А.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Кишова Ю.В.</a:t>
                      </a: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Презентация форм работы с детьми по вопросам безопасности в процессе интеграции образовательных областей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групп</a:t>
                      </a: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О развитии осознанного отношения к своему здоровью у детей дошкольного возраста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Педагог-психолог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Переверзева О.Н.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О результатах тематической проверки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Ст.воспитатель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Осипова Ж.М.</a:t>
                      </a: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785813"/>
          <a:ext cx="8429625" cy="2001837"/>
        </p:xfrm>
        <a:graphic>
          <a:graphicData uri="http://schemas.openxmlformats.org/drawingml/2006/table">
            <a:tbl>
              <a:tblPr/>
              <a:tblGrid>
                <a:gridCol w="3821112"/>
                <a:gridCol w="2212975"/>
                <a:gridCol w="2395538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Тема: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«Воспитание здорового малыша через закаливание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февраля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 по ФЗК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Доматенко В.П.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Практикум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«Жизнь прекрасна, когда безопасна»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24 ноября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Ст.воспитатель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Осипова Ж.М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28875" y="214313"/>
            <a:ext cx="4714875" cy="4619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Семинары-практикумы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63" y="2928938"/>
            <a:ext cx="6037262" cy="4619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Консультации для педагогов </a:t>
            </a:r>
            <a:endParaRPr lang="ru-RU" sz="2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313" y="3429000"/>
          <a:ext cx="8501062" cy="2614613"/>
        </p:xfrm>
        <a:graphic>
          <a:graphicData uri="http://schemas.openxmlformats.org/drawingml/2006/table">
            <a:tbl>
              <a:tblPr/>
              <a:tblGrid>
                <a:gridCol w="3929062"/>
                <a:gridCol w="2214563"/>
                <a:gridCol w="2357437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«Работа по оздоровлению детского организма в осенний период»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Врач-педиатр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Бузаладзе Е.Э.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Тема: «Организация  игр  по безопасности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жизни детей в д/с»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Ст.воспитатель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Осипова Ж.М.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«Система работы с детьми по ознакомлению с правилами уличного движения»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Соколова Р.А.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1000125"/>
          <a:ext cx="8215313" cy="1000125"/>
        </p:xfrm>
        <a:graphic>
          <a:graphicData uri="http://schemas.openxmlformats.org/drawingml/2006/table">
            <a:tbl>
              <a:tblPr/>
              <a:tblGrid>
                <a:gridCol w="3724275"/>
                <a:gridCol w="1919288"/>
                <a:gridCol w="2571750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Смотр-конкурс организации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      уголков безопасности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и родители  всех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86000" y="214313"/>
            <a:ext cx="4500563" cy="4619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Смотры и конкурсы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50" y="2357438"/>
            <a:ext cx="7358063" cy="8302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Проектная деятельность в старших группах</a:t>
            </a:r>
          </a:p>
          <a:p>
            <a:pPr algn="ctr">
              <a:defRPr/>
            </a:pPr>
            <a:r>
              <a:rPr lang="ru-RU" sz="2400" kern="150" dirty="0">
                <a:solidFill>
                  <a:srgbClr val="303030"/>
                </a:solidFill>
                <a:latin typeface="Times New Roman"/>
                <a:ea typeface="Lucida Sans Unicode"/>
                <a:cs typeface="Mangal"/>
              </a:rPr>
              <a:t>«</a:t>
            </a:r>
            <a:r>
              <a:rPr lang="ru-RU" sz="2400" kern="150" dirty="0">
                <a:solidFill>
                  <a:srgbClr val="000000"/>
                </a:solidFill>
                <a:latin typeface="Times New Roman"/>
                <a:ea typeface="Lucida Sans Unicode"/>
                <a:cs typeface="Mangal"/>
              </a:rPr>
              <a:t>Правила дорожные знать каждому положено! 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3429000"/>
            <a:ext cx="8215312" cy="2600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Анализ деятельности данной проблеме: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u="sng" dirty="0">
                <a:latin typeface="Times New Roman"/>
                <a:ea typeface="Calibri"/>
                <a:cs typeface="Times New Roman"/>
              </a:rPr>
              <a:t>Организация тематической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проверки по теме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: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«Организация работы по ОБЖ»;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u="sng" kern="150" dirty="0">
                <a:latin typeface="Times New Roman"/>
                <a:ea typeface="Lucida Sans Unicode"/>
                <a:cs typeface="Mangal"/>
              </a:rPr>
              <a:t>Проведение мониторинга освоение программы развития образовательной области «Безопасность»;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u="sng" kern="150" dirty="0">
                <a:latin typeface="Times New Roman"/>
                <a:ea typeface="Lucida Sans Unicode"/>
                <a:cs typeface="Mangal"/>
              </a:rPr>
              <a:t>Оперативный контроль </a:t>
            </a:r>
            <a:r>
              <a:rPr lang="ru-RU" sz="2000" kern="150" dirty="0">
                <a:latin typeface="Times New Roman"/>
                <a:ea typeface="Lucida Sans Unicode"/>
                <a:cs typeface="Mangal"/>
              </a:rPr>
              <a:t>«Соблюдение техники безопасности на прогулке»</a:t>
            </a:r>
            <a:endParaRPr lang="ru-RU" sz="2000" u="sng" kern="150" dirty="0">
              <a:latin typeface="Arial"/>
              <a:ea typeface="Lucida Sans Unicode"/>
              <a:cs typeface="Mangal"/>
            </a:endParaRPr>
          </a:p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 </a:t>
            </a:r>
            <a:endParaRPr lang="ru-RU" sz="24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Заголовок 3"/>
          <p:cNvPicPr>
            <a:picLocks noGrp="1" noChangeArrowheads="1"/>
          </p:cNvPicPr>
          <p:nvPr>
            <p:ph type="ctrTitle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313" y="2071688"/>
            <a:ext cx="7151687" cy="2109787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500063" y="214313"/>
            <a:ext cx="8072437" cy="1754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dirty="0">
                <a:latin typeface="+mj-lt"/>
              </a:rPr>
              <a:t>Планируемые мероприятия  по годовой задаче:</a:t>
            </a:r>
          </a:p>
          <a:p>
            <a:pPr algn="ctr">
              <a:defRPr/>
            </a:pPr>
            <a:r>
              <a:rPr lang="ru-RU" sz="2400" dirty="0">
                <a:latin typeface="+mj-lt"/>
              </a:rPr>
              <a:t> </a:t>
            </a:r>
            <a:r>
              <a:rPr lang="ru-RU" sz="2000" b="1" dirty="0">
                <a:latin typeface="+mj-lt"/>
              </a:rPr>
              <a:t>«Совершенствование работы с семьей воспитанников с целью психолого-педагогической поддержки родителей и повышения их компетентности в вопросах социально-коммуникативного </a:t>
            </a:r>
            <a:r>
              <a:rPr lang="ru-RU" sz="2000" b="1" dirty="0">
                <a:latin typeface="+mn-lt"/>
              </a:rPr>
              <a:t>развития дошкольников»</a:t>
            </a:r>
          </a:p>
        </p:txBody>
      </p:sp>
      <p:pic>
        <p:nvPicPr>
          <p:cNvPr id="28675" name="Рисунок 3" descr="http://dg54.mycdn.me/image?t=3&amp;bid=804466510935&amp;id=804466510935&amp;plc=WEB&amp;tkn=Y_4xkpLzaHX79S1SYs88lF_sNRQ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38" y="2143125"/>
            <a:ext cx="678656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63" y="500063"/>
          <a:ext cx="8143875" cy="5713412"/>
        </p:xfrm>
        <a:graphic>
          <a:graphicData uri="http://schemas.openxmlformats.org/drawingml/2006/table">
            <a:tbl>
              <a:tblPr/>
              <a:tblGrid>
                <a:gridCol w="5567362"/>
                <a:gridCol w="2576513"/>
              </a:tblGrid>
              <a:tr h="527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Педагогический совет № 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Тема: «Взаимодействие педагогов и родителей в  вопросах   социально-коммуникативного развития детей дошкольного возраста</a:t>
                      </a:r>
                      <a:endParaRPr kumimoji="0" lang="ru-RU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Times New Roman" pitchFamily="18" charset="0"/>
                      </a:endParaRP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проведения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О  выполнении нормативных документов по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 взаимодействия ДОУ и семьями в рамках формирования эффективного социально-педагогического партнёрства.</a:t>
                      </a: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Сердарова О.Ю.</a:t>
                      </a: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Об опыте организации совместной деятельности педагогов с  родителями воспитанников </a:t>
                      </a: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 Осипова Ж.М.</a:t>
                      </a: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 Об опыте  использование игровых ситуаций в социально-коммуникативном развитии дошкольников дома  и в  детском саду</a:t>
                      </a: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старших групп: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Василькова Л.В.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Минасян А.М.</a:t>
                      </a: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Об опыте создания   психологического комфорта в группе</a:t>
                      </a: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 средней группы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Миронова Н.В.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Lucida Sans Unicode" pitchFamily="34" charset="0"/>
                      </a:endParaRP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   Об опыте работы по вовлечению родителей в образовательное пространство коррекционной группы (наглядные формы работы)</a:t>
                      </a: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Учитель-логопед: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Сковородник Е.П.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Lucida Sans Unicode" pitchFamily="34" charset="0"/>
                      </a:endParaRP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1000125"/>
          <a:ext cx="8215313" cy="1643063"/>
        </p:xfrm>
        <a:graphic>
          <a:graphicData uri="http://schemas.openxmlformats.org/drawingml/2006/table">
            <a:tbl>
              <a:tblPr/>
              <a:tblGrid>
                <a:gridCol w="3724275"/>
                <a:gridCol w="1919288"/>
                <a:gridCol w="2571750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Смотр-конкурс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«Краски осени»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всех     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Смотр-конкурс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«Моя мама рукодельница»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Воспитатели всех     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86000" y="214313"/>
            <a:ext cx="4500563" cy="4619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Смотры и конкурсы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63" y="2857500"/>
            <a:ext cx="8072437" cy="15938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Час  учителя-логопеда:</a:t>
            </a:r>
            <a:endParaRPr lang="ru-RU" sz="2400" b="1" kern="150" dirty="0">
              <a:latin typeface="Arial"/>
              <a:ea typeface="Lucida Sans Unicode"/>
              <a:cs typeface="Mangal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kern="150" dirty="0">
                <a:latin typeface="Times New Roman"/>
                <a:ea typeface="Lucida Sans Unicode"/>
                <a:cs typeface="Mangal"/>
              </a:rPr>
              <a:t>«Коммуникативные игры с детьми и взрослыми»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kern="150" dirty="0">
                <a:latin typeface="Times New Roman"/>
                <a:ea typeface="Lucida Sans Unicode"/>
                <a:cs typeface="Mangal"/>
              </a:rPr>
              <a:t>( отв. </a:t>
            </a:r>
            <a:r>
              <a:rPr lang="ru-RU" sz="2000" kern="150" dirty="0" err="1">
                <a:latin typeface="Times New Roman"/>
                <a:ea typeface="Lucida Sans Unicode"/>
                <a:cs typeface="Mangal"/>
              </a:rPr>
              <a:t>Силютина</a:t>
            </a:r>
            <a:r>
              <a:rPr lang="ru-RU" sz="2000" kern="150" dirty="0">
                <a:latin typeface="Times New Roman"/>
                <a:ea typeface="Lucida Sans Unicode"/>
                <a:cs typeface="Mangal"/>
              </a:rPr>
              <a:t> Н.В.)</a:t>
            </a:r>
            <a:endParaRPr lang="ru-RU" sz="2000" kern="150" dirty="0">
              <a:latin typeface="Arial"/>
              <a:ea typeface="Lucida Sans Unicode"/>
              <a:cs typeface="Mangal"/>
            </a:endParaRPr>
          </a:p>
          <a:p>
            <a:pPr algn="ctr">
              <a:defRPr/>
            </a:pPr>
            <a:r>
              <a:rPr lang="ru-RU" sz="2400" kern="150" dirty="0">
                <a:solidFill>
                  <a:srgbClr val="000000"/>
                </a:solidFill>
                <a:latin typeface="Times New Roman"/>
                <a:ea typeface="Lucida Sans Unicode"/>
                <a:cs typeface="Mangal"/>
              </a:rPr>
              <a:t> 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63" y="4643438"/>
            <a:ext cx="8215312" cy="15382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Анализ деятельности данной проблеме: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u="sng" kern="150" dirty="0">
                <a:latin typeface="Times New Roman"/>
                <a:ea typeface="Lucida Sans Unicode"/>
                <a:cs typeface="Mangal"/>
              </a:rPr>
              <a:t>Оперативный контроль: </a:t>
            </a:r>
            <a:r>
              <a:rPr lang="ru-RU" sz="2000" kern="150" dirty="0">
                <a:latin typeface="Times New Roman"/>
                <a:ea typeface="Lucida Sans Unicode"/>
                <a:cs typeface="Mangal"/>
              </a:rPr>
              <a:t>«Создание условий для психологического комфорта дошкольников»</a:t>
            </a:r>
            <a:endParaRPr lang="ru-RU" sz="2000" kern="150" dirty="0">
              <a:latin typeface="Arial"/>
              <a:ea typeface="Lucida Sans Unicode"/>
              <a:cs typeface="Mangal"/>
            </a:endParaRPr>
          </a:p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 </a:t>
            </a:r>
            <a:endParaRPr lang="ru-RU" sz="24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14500" y="500063"/>
            <a:ext cx="6037263" cy="4619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Консультации для педагогов </a:t>
            </a:r>
            <a:endParaRPr lang="ru-RU" sz="2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38" y="1357313"/>
          <a:ext cx="8072437" cy="2098675"/>
        </p:xfrm>
        <a:graphic>
          <a:graphicData uri="http://schemas.openxmlformats.org/drawingml/2006/table">
            <a:tbl>
              <a:tblPr/>
              <a:tblGrid>
                <a:gridCol w="3730625"/>
                <a:gridCol w="2103437"/>
                <a:gridCol w="2238375"/>
              </a:tblGrid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«Инновационные формы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формы педагогического партнёрства (педагог-дети-родители)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в рамках ФГОС ДО»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старший воспитатель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Осипова Ж.М.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28688" y="3786188"/>
            <a:ext cx="7572375" cy="15700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Анкетирование родителей:</a:t>
            </a:r>
          </a:p>
          <a:p>
            <a:pPr algn="ctr">
              <a:defRPr/>
            </a:pPr>
            <a:r>
              <a:rPr lang="ru-RU" sz="2400" kern="150" dirty="0">
                <a:latin typeface="Times New Roman"/>
                <a:ea typeface="Lucida Sans Unicode"/>
                <a:cs typeface="Mangal"/>
              </a:rPr>
              <a:t>«Какие мы родители»</a:t>
            </a:r>
            <a:endParaRPr lang="ru-RU" sz="2400" kern="150" dirty="0">
              <a:latin typeface="Arial"/>
              <a:ea typeface="Lucida Sans Unicode"/>
              <a:cs typeface="Mangal"/>
            </a:endParaRPr>
          </a:p>
          <a:p>
            <a:pPr algn="ctr">
              <a:defRPr/>
            </a:pPr>
            <a:endParaRPr lang="ru-RU" sz="2400" b="1" u="sng" kern="150" dirty="0">
              <a:latin typeface="Times New Roman"/>
              <a:ea typeface="Lucida Sans Unicode"/>
              <a:cs typeface="Mangal"/>
            </a:endParaRPr>
          </a:p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 </a:t>
            </a:r>
            <a:endParaRPr lang="ru-RU" sz="2400" b="1" dirty="0"/>
          </a:p>
        </p:txBody>
      </p:sp>
      <p:pic>
        <p:nvPicPr>
          <p:cNvPr id="8" name="Picture 27" descr="Семинар для заместителей директоров по воспитательной работе, педагогов психологов, председателей оздоровительных советов, учит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50" y="4786313"/>
            <a:ext cx="1928813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3" descr="ПРЕЗЕН ПРОФ стандар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1143000"/>
            <a:ext cx="7143750" cy="5357813"/>
          </a:xfrm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00063" y="214313"/>
            <a:ext cx="8215312" cy="1754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dirty="0">
                <a:latin typeface="+mj-lt"/>
              </a:rPr>
              <a:t>Планируемые мероприятия  по годовой задаче:</a:t>
            </a:r>
          </a:p>
          <a:p>
            <a:pPr algn="just">
              <a:defRPr/>
            </a:pPr>
            <a:r>
              <a:rPr lang="ru-RU" sz="2000" b="1" dirty="0">
                <a:latin typeface="+mj-lt"/>
              </a:rPr>
              <a:t>«Повышение    профессиональной  компетентности  педагогов  в области  проектирования педагогического процесса  в соответствие с требованиями федерального государственного образовательного стандарта дошкольного образования</a:t>
            </a:r>
            <a:r>
              <a:rPr lang="ru-RU" sz="2400" b="1" dirty="0">
                <a:latin typeface="+mj-lt"/>
              </a:rPr>
              <a:t>»</a:t>
            </a:r>
          </a:p>
        </p:txBody>
      </p:sp>
      <p:pic>
        <p:nvPicPr>
          <p:cNvPr id="8" name="Picture 13" descr="Детскийсад &quot;Сказка&quot; р.п. Вознесенское - ФГОС в ДОУ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50" y="4643438"/>
            <a:ext cx="200025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000500" y="6072188"/>
            <a:ext cx="1428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355600"/>
          <a:ext cx="8643937" cy="6269038"/>
        </p:xfrm>
        <a:graphic>
          <a:graphicData uri="http://schemas.openxmlformats.org/drawingml/2006/table">
            <a:tbl>
              <a:tblPr/>
              <a:tblGrid>
                <a:gridCol w="5592762"/>
                <a:gridCol w="3051175"/>
              </a:tblGrid>
              <a:tr h="6127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Педагогический совет № 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Тема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: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«Организация образовательного процесса в соответствие с ФГОС ДО»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проведения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  современных требованиях к созданию предметно-развивающей среды в ДОУ  в рамках ФГОС ДО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Сердарова О.Ю.</a:t>
                      </a: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 О повышении компетентности родителей в вопросах введения ФГОС ДО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Ст.воспитатель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Осипова Ж.М.</a:t>
                      </a: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О приобщении детей старшего дошкольного возраста к двигательной активности, как одно из средств реализации целевых ориентиров ФГОС ДО 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Инструкторы по ФЗК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Доматенко В.П.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Павлюк Ю.Н.</a:t>
                      </a: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О современных подходах к организации коррекционной работы с детьми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 –логопеды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Силютина Н.В.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Гусева А.В.</a:t>
                      </a: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О региональном содержании в образовательном процессе в условиях реализации ФГОС ДО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Воспитатели под.групп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Степнова О.Н.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Степаненко Л.П.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1697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Об использовании нетрадиционных материалов для развития интереса детей дошкольного возраста к познавательной деятельности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Воспитители сред., мл. групп: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Абрамян Н.В.      Беляева А.А.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Литовкина Е.В. Дронова Н.А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Сердюкова М.В.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Грибова О.А.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26629" marR="26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1000125"/>
          <a:ext cx="8215313" cy="2565400"/>
        </p:xfrm>
        <a:graphic>
          <a:graphicData uri="http://schemas.openxmlformats.org/drawingml/2006/table">
            <a:tbl>
              <a:tblPr/>
              <a:tblGrid>
                <a:gridCol w="3724275"/>
                <a:gridCol w="1919288"/>
                <a:gridCol w="2571750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just" defTabSz="2651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Семинар-практикум:</a:t>
                      </a:r>
                      <a:b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«Профессиональный стандарт педагога ДОУ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октября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Ст.воспитатель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Осипова Ж.М.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Практикум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 : «Коммуникативные музыкальные танцы-игры в социально-личностном развитии дошкольника в рамках ФГОС»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марта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Музыкальный руководитель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Майсурадзе Т.А.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86000" y="214313"/>
            <a:ext cx="4500563" cy="4619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Семинары-практикумы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38" y="5000625"/>
            <a:ext cx="7786687" cy="1538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Анализ деятельности данной проблеме: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u="sng" kern="150" dirty="0">
                <a:latin typeface="Times New Roman"/>
                <a:ea typeface="Lucida Sans Unicode"/>
                <a:cs typeface="Mangal"/>
              </a:rPr>
              <a:t>Оперативный контроль: </a:t>
            </a:r>
            <a:r>
              <a:rPr lang="ru-RU" sz="2000" kern="150" dirty="0">
                <a:latin typeface="Times New Roman"/>
                <a:ea typeface="Lucida Sans Unicode"/>
                <a:cs typeface="Mangal"/>
              </a:rPr>
              <a:t>«Организация познавательной деятельности с детьми в средних группах»</a:t>
            </a:r>
            <a:endParaRPr lang="ru-RU" sz="2000" kern="150" dirty="0">
              <a:latin typeface="Arial"/>
              <a:ea typeface="Lucida Sans Unicode"/>
              <a:cs typeface="Mangal"/>
            </a:endParaRPr>
          </a:p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500" y="3643313"/>
            <a:ext cx="7929563" cy="122555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Консультации для педагогов</a:t>
            </a:r>
            <a:r>
              <a:rPr lang="ru-RU" sz="2400" u="sng" kern="150" dirty="0">
                <a:latin typeface="Times New Roman"/>
                <a:ea typeface="Lucida Sans Unicode"/>
                <a:cs typeface="Mangal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kern="150" dirty="0">
                <a:latin typeface="Times New Roman"/>
                <a:ea typeface="Lucida Sans Unicode"/>
                <a:cs typeface="Mangal"/>
              </a:rPr>
              <a:t>«Развитие профессиональной компетентности педагога в условиях ФГОС ДО»</a:t>
            </a:r>
            <a:endParaRPr lang="ru-RU" sz="20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14500" y="500063"/>
            <a:ext cx="6037263" cy="4619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Консультации для педагогов </a:t>
            </a:r>
            <a:endParaRPr lang="ru-RU" sz="2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38" y="1357313"/>
          <a:ext cx="8072437" cy="2098675"/>
        </p:xfrm>
        <a:graphic>
          <a:graphicData uri="http://schemas.openxmlformats.org/drawingml/2006/table">
            <a:tbl>
              <a:tblPr/>
              <a:tblGrid>
                <a:gridCol w="3730625"/>
                <a:gridCol w="2103437"/>
                <a:gridCol w="2238375"/>
              </a:tblGrid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«Инновационные формы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формы педагогического партнёрства (педагог-дети-родители)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в рамках ФГОС ДО»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старший воспитатель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Осипова Ж.М.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00125" y="3786188"/>
            <a:ext cx="7572375" cy="22463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b="1" u="sng" kern="150" dirty="0">
                <a:latin typeface="Times New Roman"/>
                <a:ea typeface="Lucida Sans Unicode"/>
                <a:cs typeface="Mangal"/>
              </a:rPr>
              <a:t>Методический час для педагогов младших групп:</a:t>
            </a:r>
            <a:endParaRPr lang="ru-RU" sz="2000" b="1" kern="150" dirty="0">
              <a:latin typeface="Arial"/>
              <a:ea typeface="Lucida Sans Unicode"/>
              <a:cs typeface="Mangal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b="1" kern="150" dirty="0">
                <a:solidFill>
                  <a:srgbClr val="000000"/>
                </a:solidFill>
                <a:latin typeface="Arial"/>
                <a:ea typeface="Lucida Sans Unicode"/>
                <a:cs typeface="Mangal"/>
              </a:rPr>
              <a:t> </a:t>
            </a:r>
            <a:r>
              <a:rPr lang="ru-RU" sz="2000" kern="150" dirty="0">
                <a:solidFill>
                  <a:srgbClr val="000000"/>
                </a:solidFill>
                <a:latin typeface="Times New Roman"/>
                <a:ea typeface="Lucida Sans Unicode"/>
                <a:cs typeface="Mangal"/>
              </a:rPr>
              <a:t>«Сенсорное воспитание детей младшего дошкольного возраста посредством современных дидактических игр»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kern="150" dirty="0">
                <a:solidFill>
                  <a:srgbClr val="000000"/>
                </a:solidFill>
                <a:latin typeface="Times New Roman"/>
                <a:ea typeface="Lucida Sans Unicode"/>
                <a:cs typeface="Mangal"/>
              </a:rPr>
              <a:t>                              (Отв. </a:t>
            </a:r>
            <a:r>
              <a:rPr lang="ru-RU" sz="2000" kern="150" dirty="0" err="1">
                <a:solidFill>
                  <a:srgbClr val="000000"/>
                </a:solidFill>
                <a:latin typeface="Times New Roman"/>
                <a:ea typeface="Lucida Sans Unicode"/>
                <a:cs typeface="Mangal"/>
              </a:rPr>
              <a:t>Переверзева</a:t>
            </a:r>
            <a:r>
              <a:rPr lang="ru-RU" sz="2000" kern="150" dirty="0">
                <a:solidFill>
                  <a:srgbClr val="000000"/>
                </a:solidFill>
                <a:latin typeface="Times New Roman"/>
                <a:ea typeface="Lucida Sans Unicode"/>
                <a:cs typeface="Mangal"/>
              </a:rPr>
              <a:t> О.Н.)</a:t>
            </a:r>
            <a:endParaRPr lang="ru-RU" sz="2000" kern="150" dirty="0">
              <a:latin typeface="Arial"/>
              <a:ea typeface="Lucida Sans Unicode"/>
              <a:cs typeface="Mangal"/>
            </a:endParaRPr>
          </a:p>
          <a:p>
            <a:pPr algn="ctr">
              <a:defRPr/>
            </a:pPr>
            <a:endParaRPr lang="ru-RU" sz="2400" b="1" u="sng" kern="150" dirty="0">
              <a:latin typeface="Times New Roman"/>
              <a:ea typeface="Lucida Sans Unicode"/>
              <a:cs typeface="Mangal"/>
            </a:endParaRPr>
          </a:p>
          <a:p>
            <a:pPr algn="ctr">
              <a:defRPr/>
            </a:pPr>
            <a:r>
              <a:rPr lang="ru-RU" sz="2400" b="1" u="sng" kern="150" dirty="0">
                <a:latin typeface="Times New Roman"/>
                <a:ea typeface="Lucida Sans Unicode"/>
                <a:cs typeface="Mangal"/>
              </a:rPr>
              <a:t> </a:t>
            </a:r>
            <a:endParaRPr lang="ru-RU" sz="2400" b="1" dirty="0"/>
          </a:p>
        </p:txBody>
      </p:sp>
      <p:pic>
        <p:nvPicPr>
          <p:cNvPr id="9" name="Picture 29" descr="Ясли - сад &quot;Золотой ключик&quot; - Сеть групп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72250" y="4572000"/>
            <a:ext cx="18478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1357313" y="357188"/>
            <a:ext cx="6624637" cy="4619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Cambria" pitchFamily="18" charset="0"/>
              </a:rPr>
              <a:t>СЕМИНАРЫ-ПРАКТИКУМЫ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1214438"/>
          <a:ext cx="8358188" cy="4833937"/>
        </p:xfrm>
        <a:graphic>
          <a:graphicData uri="http://schemas.openxmlformats.org/drawingml/2006/table">
            <a:tbl>
              <a:tblPr/>
              <a:tblGrid>
                <a:gridCol w="4786313"/>
                <a:gridCol w="1357312"/>
                <a:gridCol w="2214563"/>
              </a:tblGrid>
              <a:tr h="182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«Планирование воспитательно-образовательной работы с детьми с учетом федеральных государственных образовательных стандартов».</a:t>
                      </a:r>
                    </a:p>
                  </a:txBody>
                  <a:tcPr marL="114300" marR="1143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23 сентября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Ст.воспитатель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Осипова Ж.М.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6DA"/>
                    </a:solidFill>
                  </a:tcPr>
                </a:tc>
              </a:tr>
              <a:tr h="1122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«Особенности педагогического руководства сюжетно-ролевой  игрой в разных возрастных группах»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2 октября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Ст.воспитатель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Осипова Ж.М.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</a:tr>
              <a:tr h="154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«Использование нетрадиционных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здоровьесберегающих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 технологий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на занятиях по ФЗК»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5 февраля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Инструктор по ФЗК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Павлюк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 Ю.Н.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1"/>
          <p:cNvSpPr>
            <a:spLocks noChangeArrowheads="1"/>
          </p:cNvSpPr>
          <p:nvPr/>
        </p:nvSpPr>
        <p:spPr bwMode="auto">
          <a:xfrm>
            <a:off x="1285875" y="214313"/>
            <a:ext cx="6624638" cy="4619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mbria" pitchFamily="18" charset="0"/>
              </a:rPr>
              <a:t>СМОТРЫ  И КОНКУРСЫ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8" y="714375"/>
          <a:ext cx="8501062" cy="5527675"/>
        </p:xfrm>
        <a:graphic>
          <a:graphicData uri="http://schemas.openxmlformats.org/drawingml/2006/table">
            <a:tbl>
              <a:tblPr/>
              <a:tblGrid>
                <a:gridCol w="3671887"/>
                <a:gridCol w="2235200"/>
                <a:gridCol w="2593975"/>
              </a:tblGrid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Смотр-конкурс готовности групп к новому учебному году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и родители  всех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Смотр-конкурс детско-родительского творчества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«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Краски осени»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и родители  всех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Смотр-конкурс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Моя мама рукодельница»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Воспитатели всех     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Смотр-конкурс стенных газет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«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Наша дружная семья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» в старших и подготовительных группах.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и родители  старших дошкольных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Интеллектуальный конкурс «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Шашечный турнир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и родители  старших дошкольных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Смотр-конкурс организации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   уголков безопасности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и родители  всех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Конкурс «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Лучшая площадка ДОУ»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и родители  всех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 Конкурс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«Турнир выпускников- 2016»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старших дошкольных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38" y="857250"/>
            <a:ext cx="7715250" cy="35401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  <a:cs typeface="+mn-cs"/>
              </a:rPr>
              <a:t>Повестка: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latin typeface="+mj-lt"/>
                <a:cs typeface="Times New Roman" pitchFamily="18" charset="0"/>
              </a:rPr>
              <a:t>Знакомство с новыми правовыми документами Министерство образования Российской Федерации и Министерство образования  Ставропольского края.</a:t>
            </a:r>
          </a:p>
          <a:p>
            <a:pPr>
              <a:defRPr/>
            </a:pPr>
            <a:r>
              <a:rPr lang="ru-RU" sz="2400" dirty="0">
                <a:latin typeface="+mj-lt"/>
                <a:cs typeface="Times New Roman" pitchFamily="18" charset="0"/>
              </a:rPr>
              <a:t>2.</a:t>
            </a:r>
            <a:r>
              <a:rPr lang="ru-RU" sz="2400" dirty="0">
                <a:latin typeface="+mj-lt"/>
              </a:rPr>
              <a:t>Ознакомление </a:t>
            </a:r>
            <a:r>
              <a:rPr lang="ru-RU" sz="2400" dirty="0" err="1">
                <a:latin typeface="+mj-lt"/>
              </a:rPr>
              <a:t>педколлектива</a:t>
            </a:r>
            <a:r>
              <a:rPr lang="ru-RU" sz="2400" dirty="0">
                <a:latin typeface="+mj-lt"/>
              </a:rPr>
              <a:t> с проектом годового плана на 2015/2016 учебный год.</a:t>
            </a:r>
          </a:p>
          <a:p>
            <a:pPr>
              <a:defRPr/>
            </a:pPr>
            <a:r>
              <a:rPr lang="ru-RU" sz="2400" dirty="0">
                <a:latin typeface="+mj-lt"/>
              </a:rPr>
              <a:t>3.Организация платных образовательных услуг.</a:t>
            </a:r>
          </a:p>
          <a:p>
            <a:pPr>
              <a:defRPr/>
            </a:pPr>
            <a:r>
              <a:rPr lang="ru-RU" sz="2400" dirty="0">
                <a:latin typeface="+mj-lt"/>
              </a:rPr>
              <a:t>4. </a:t>
            </a:r>
            <a:r>
              <a:rPr lang="ru-RU" sz="2400" dirty="0">
                <a:latin typeface="+mj-lt"/>
                <a:cs typeface="+mn-cs"/>
              </a:rPr>
              <a:t>Решение педсовета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1357313" y="142875"/>
            <a:ext cx="6624637" cy="461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Cambria" pitchFamily="18" charset="0"/>
              </a:rPr>
              <a:t>НЕДЕЛЬКА  ТВОРЧЕСТВА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857250"/>
          <a:ext cx="8572500" cy="5241925"/>
        </p:xfrm>
        <a:graphic>
          <a:graphicData uri="http://schemas.openxmlformats.org/drawingml/2006/table">
            <a:tbl>
              <a:tblPr/>
              <a:tblGrid>
                <a:gridCol w="442913"/>
                <a:gridCol w="4279900"/>
                <a:gridCol w="1525587"/>
                <a:gridCol w="2324100"/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№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Тематика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Срок проведения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Ответственный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Выставка поздравительных открыток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«Мой любимый воспитатель»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Воспитатели всех   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Выставка творческих работ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 днем рождения  город Железноводск»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5 сентября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Воспитатель по изо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Рязанцева Ю.С.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Выставка портретов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«Моя любимая мамочка» ( ко дню матери)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ноября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Воспитатели всех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Мастерская Деда Мороза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 (лучший Дед Мороз)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21 по 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Воспитатели  и родители  всех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Выставка писем «Наши защитники»  (ко Дню Защиты Отечества)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20 по 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Воспитатели средних и старших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Лучшая  поделка «Цветы – маме»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8 марта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Воспитатели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всех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7F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Выставка коллажей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«День радости и смеха»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1 апреля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всех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1357313" y="142875"/>
            <a:ext cx="6624637" cy="461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Cambria" pitchFamily="18" charset="0"/>
              </a:rPr>
              <a:t>НЕДЕЛЬКА  ТВОРЧЕСТВА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857250"/>
          <a:ext cx="8572500" cy="4164013"/>
        </p:xfrm>
        <a:graphic>
          <a:graphicData uri="http://schemas.openxmlformats.org/drawingml/2006/table">
            <a:tbl>
              <a:tblPr/>
              <a:tblGrid>
                <a:gridCol w="428625"/>
                <a:gridCol w="4294188"/>
                <a:gridCol w="1525587"/>
                <a:gridCol w="2324100"/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№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Тематика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Срок проведения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Ответственный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Выставка  мини-газет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«Жизнь прекрасна, когда безопасна»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ежеквартально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младших и средних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творческих работ к празднику Победы «Гордимся и помним»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старших дошкольных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Выставка творческих работ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«Мир, в котором мы живем»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 Дню Защиты Детей)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1 июня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всех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Фотовыставка «Наши выпускники»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20 по 31 мая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Осипова Ж.М.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Выставки  кружковой деятельности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Руководители кружков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5" descr="Детские песни и минусовые фонограммы - часть 1 &quot; AE-project - лучшие проекты для After Effect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88" y="4786313"/>
            <a:ext cx="235743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6" name="Picture 2" descr="0_1c22a_74146f83_X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88" y="4786313"/>
            <a:ext cx="2428875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7" name="Picture 3" descr="3abdcfb50ac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75" y="4786313"/>
            <a:ext cx="2214563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8596" y="285728"/>
            <a:ext cx="850514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Физкультурные мероприятия</a:t>
            </a:r>
          </a:p>
        </p:txBody>
      </p:sp>
      <p:pic>
        <p:nvPicPr>
          <p:cNvPr id="43012" name="Picture 4" descr="D:\DOCUMENTY\ЖАННА\фОТОГРАФИИ\2014-2015\23 февраля 2015\P100048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38" y="1714500"/>
            <a:ext cx="6059487" cy="4545013"/>
          </a:xfrm>
          <a:ln w="57150">
            <a:solidFill>
              <a:schemeClr val="accent6"/>
            </a:solidFill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88" y="357188"/>
          <a:ext cx="8339137" cy="5859462"/>
        </p:xfrm>
        <a:graphic>
          <a:graphicData uri="http://schemas.openxmlformats.org/drawingml/2006/table">
            <a:tbl>
              <a:tblPr/>
              <a:tblGrid>
                <a:gridCol w="3429000"/>
                <a:gridCol w="1643062"/>
                <a:gridCol w="3267075"/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Тематика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Срок проведения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Ответственный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«Солнечные зайчики»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Сентябрь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Инструкторы по ФЗК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мл.групп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«Осенняя олимпиада»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Октябрь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Инструкторы по ФЗК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ст.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«Зимние забавы»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Декабрь-Январь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Инструкторы по ФЗК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ст.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«Самый ловкий,  смелый сильный»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Инструкторы по ФЗК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«Фестиваль спорта»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 «Чтоб расти и закаляться – нужно спортом заниматься!»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Февраль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Инструкторы по ФЗК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мл. и ср. р.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7F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«Весенняя олимпиада»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Апрель-май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Инструкторы по ФЗК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ст.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85852" y="285728"/>
            <a:ext cx="743928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Музыкальные праздники </a:t>
            </a:r>
          </a:p>
          <a:p>
            <a:pPr algn="ctr"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развлечения</a:t>
            </a:r>
          </a:p>
        </p:txBody>
      </p:sp>
      <p:pic>
        <p:nvPicPr>
          <p:cNvPr id="43011" name="Picture 3" descr="D:\DOCUMENTY\ЖАННА\фОТОГРАФИИ\2014-2015\шире круг\P1000996.JPG"/>
          <p:cNvPicPr>
            <a:picLocks noChangeAspect="1" noChangeArrowheads="1"/>
          </p:cNvPicPr>
          <p:nvPr/>
        </p:nvPicPr>
        <p:blipFill>
          <a:blip r:embed="rId2" cstate="email">
            <a:lum contrast="4000"/>
          </a:blip>
          <a:srcRect/>
          <a:stretch>
            <a:fillRect/>
          </a:stretch>
        </p:blipFill>
        <p:spPr bwMode="auto">
          <a:xfrm>
            <a:off x="2000250" y="2000250"/>
            <a:ext cx="5926138" cy="414337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428625"/>
          <a:ext cx="8572500" cy="5938838"/>
        </p:xfrm>
        <a:graphic>
          <a:graphicData uri="http://schemas.openxmlformats.org/drawingml/2006/table">
            <a:tbl>
              <a:tblPr/>
              <a:tblGrid>
                <a:gridCol w="3990975"/>
                <a:gridCol w="1773237"/>
                <a:gridCol w="2808288"/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Тематика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Срок проведения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Ответственный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Утренник «Осенняя карусель»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26 по 30 октября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Муз. руководители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 ДОУ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Концертная программа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«Не страшны преграды,когда мама рядом»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30 ноября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Муз. руководители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Старший воспитатель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Новогоднее представление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«Новогодняя сказка» ( по произведениям Г.Х Андерсена)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21 по 29 декабря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Муз. руководители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Творческая группа ДОУ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Рождественские встречи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«Ангел к нам сошел с небес»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января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Муз. руководители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Руководители кружков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2F4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Музыкальная гостиная « Детям о творчестве П.И.Чайковского»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января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Муз. руководители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2F4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Концертная программа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«Весенняя капель»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1 по 4 марта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Муз. руководители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Старший воспитатель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Концертная программа «Я талантлив»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24 апреля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Муз.руководители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Руководители кружков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Концертная программа к 71–ой годовщине Победы в ВОВ «Я помню» «Я горжусь!»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BB6"/>
                        </a:gs>
                        <a:gs pos="50000">
                          <a:srgbClr val="FFB9D0"/>
                        </a:gs>
                        <a:gs pos="100000">
                          <a:srgbClr val="FFDDE7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5 мая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BB6"/>
                        </a:gs>
                        <a:gs pos="50000">
                          <a:srgbClr val="FFB9D0"/>
                        </a:gs>
                        <a:gs pos="100000">
                          <a:srgbClr val="FFDDE7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Муз. руководители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Воспитатели старших и подготовительных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BB6"/>
                        </a:gs>
                        <a:gs pos="50000">
                          <a:srgbClr val="FFB9D0"/>
                        </a:gs>
                        <a:gs pos="100000">
                          <a:srgbClr val="FFDDE7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714375" y="285750"/>
            <a:ext cx="6624638" cy="954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Cambria" pitchFamily="18" charset="0"/>
              </a:rPr>
              <a:t>ОРГАНИЗАЦИЯ МОНИТОРИНГА УРОВНЯ РАЗВИТИЯ ДЕТЕЙ</a:t>
            </a: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2000250" y="1428750"/>
            <a:ext cx="5214938" cy="2786063"/>
          </a:xfrm>
          <a:prstGeom prst="up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ДИАГНОСТИКА ПЕДАГОГИЧЕСКОГО ПРОЦЕССА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ПРОВОДИТСЯ 2 РАЗА В ГОД</a:t>
            </a:r>
          </a:p>
          <a:p>
            <a:pPr algn="ctr">
              <a:defRPr/>
            </a:pPr>
            <a:r>
              <a:rPr lang="ru-RU" sz="2400" b="1" u="sng" dirty="0">
                <a:solidFill>
                  <a:schemeClr val="tx1"/>
                </a:solidFill>
              </a:rPr>
              <a:t>С 1 ПО 15 СЕНТЯБРЯ</a:t>
            </a:r>
          </a:p>
          <a:p>
            <a:pPr algn="ctr">
              <a:defRPr/>
            </a:pPr>
            <a:r>
              <a:rPr lang="ru-RU" sz="2400" b="1" u="sng" dirty="0">
                <a:solidFill>
                  <a:schemeClr val="tx1"/>
                </a:solidFill>
              </a:rPr>
              <a:t>С 16 ПО 31 МАЯ </a:t>
            </a: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2000250" y="4357688"/>
            <a:ext cx="5143500" cy="2286000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МОНИТОРИНГ РАЗВИТИЯ ИНТЕГРАТИВНЫХ КАЧЕСТВ ПРОВОДИТСЯ ПОД РУКОВОДСТВОМ </a:t>
            </a:r>
            <a:r>
              <a:rPr lang="ru-RU" sz="2000" b="1" u="sng" dirty="0">
                <a:solidFill>
                  <a:schemeClr val="tx1"/>
                </a:solidFill>
              </a:rPr>
              <a:t>ПЕДАГОГА-ПСИХОЛОГА ДОУ</a:t>
            </a:r>
            <a:endParaRPr lang="ru-RU" sz="2000" u="sng" dirty="0"/>
          </a:p>
        </p:txBody>
      </p:sp>
      <p:pic>
        <p:nvPicPr>
          <p:cNvPr id="5" name="Picture 19" descr="Книга Мониторинг в детском саду. Научно-методическое пособие Скачать книг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13" y="285750"/>
            <a:ext cx="1500187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714356"/>
            <a:ext cx="7643866" cy="5572164"/>
          </a:xfrm>
          <a:solidFill>
            <a:schemeClr val="bg1"/>
          </a:solidFill>
          <a:ln w="57150">
            <a:solidFill>
              <a:schemeClr val="accent6"/>
            </a:solidFill>
          </a:ln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b="1" dirty="0" smtClean="0">
                <a:solidFill>
                  <a:schemeClr val="tx1"/>
                </a:solidFill>
              </a:rPr>
              <a:t>ОЦЕНКА ПЕДАГОГИЧЕСКОГО ПРОЦЕССА СВЯЗАНА С УРОВНЕМ ОВЛАДЕНИЯ КАЖДЫМ РЕБЕНКОМ НЕОБХОДИМЫМИ НАВЫКАМИ И УМЕНИЯМИ ПО ОБРАЗОВАТЕЛЬНЫМ ОБЛАСТЯМ:</a:t>
            </a:r>
          </a:p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1 БАЛЛ- </a:t>
            </a:r>
            <a:r>
              <a:rPr lang="ru-RU" dirty="0" smtClean="0">
                <a:solidFill>
                  <a:schemeClr val="tx1"/>
                </a:solidFill>
              </a:rPr>
              <a:t>РЕБЕНОК НЕ МОЖЕТ ВЫПОЛНИТЬ ВСЕ ПАРАМЕТРЫ ОЦЕНКИ , ПОМОЩЬ ВЗРОСЛОГО НЕ ПРИНИМАЕТ;</a:t>
            </a:r>
          </a:p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2 БАЛЛА- </a:t>
            </a:r>
            <a:r>
              <a:rPr lang="ru-RU" dirty="0" smtClean="0">
                <a:solidFill>
                  <a:schemeClr val="tx1"/>
                </a:solidFill>
              </a:rPr>
              <a:t>РЕБЕНОК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 ПОМОЩЬЮ ВЗРОСЛОГО ВЫПОЛНЯЕТ НЕКОТОРЫЕ ПАРАМЕТРЫ ОЦЕНКИ;</a:t>
            </a:r>
          </a:p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3 БАЛЛА- </a:t>
            </a:r>
            <a:r>
              <a:rPr lang="ru-RU" dirty="0" smtClean="0">
                <a:solidFill>
                  <a:schemeClr val="tx1"/>
                </a:solidFill>
              </a:rPr>
              <a:t>РЕБЕНОК ВЫПОЛНЯЕТ  ВСЕ ПАРАМЕТРЫ ОЦЕНКИ С ЧАСТИЧНОЙ ПОМОЩЬЮ ВЗРОСЛОГО;</a:t>
            </a:r>
          </a:p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4 БАЛЛА- </a:t>
            </a:r>
            <a:r>
              <a:rPr lang="ru-RU" dirty="0" smtClean="0">
                <a:solidFill>
                  <a:schemeClr val="tx1"/>
                </a:solidFill>
              </a:rPr>
              <a:t>РЕБЕНОК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ВЫПОЛНЯЕТ САМОСТОЯТЕЛЬНО И С ЧАСТИЧНОЙ ПОМОЩЬЮ ВЗРОСЛОГО ВСЕ ПАРАМЕТРЫ ОЦЕНКИ;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     </a:t>
            </a:r>
            <a:r>
              <a:rPr lang="ru-RU" b="1" dirty="0" smtClean="0">
                <a:solidFill>
                  <a:schemeClr val="tx1"/>
                </a:solidFill>
              </a:rPr>
              <a:t>5 БАЛЛОВ- </a:t>
            </a:r>
            <a:r>
              <a:rPr lang="ru-RU" dirty="0" smtClean="0">
                <a:solidFill>
                  <a:schemeClr val="tx1"/>
                </a:solidFill>
              </a:rPr>
              <a:t>РЕБЕНОК ВЫПОЛНЯЕТ ВСЕ ПАРАМЕТРЫ ОЦЕНКИ САМОСТОЯТЕЛЬНО.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ВЗАИМОДЕЙСТВИЕ ПЕДАГОГОВ </a:t>
            </a:r>
          </a:p>
          <a:p>
            <a:pPr algn="ctr">
              <a:defRPr/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 РОДИТЕЛЯМИ</a:t>
            </a:r>
          </a:p>
        </p:txBody>
      </p:sp>
      <p:pic>
        <p:nvPicPr>
          <p:cNvPr id="68610" name="Picture 2" descr="D:\DOCUMENTY\ЖАННА\фОТОГРАФИИ\2014-2015\ВЫПУСК 2015\P10009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813" y="1785938"/>
            <a:ext cx="6059487" cy="4545012"/>
          </a:xfrm>
          <a:ln w="57150">
            <a:solidFill>
              <a:schemeClr val="accent6"/>
            </a:solidFill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63" y="642938"/>
          <a:ext cx="7510462" cy="3881437"/>
        </p:xfrm>
        <a:graphic>
          <a:graphicData uri="http://schemas.openxmlformats.org/drawingml/2006/table">
            <a:tbl>
              <a:tblPr/>
              <a:tblGrid>
                <a:gridCol w="3243262"/>
                <a:gridCol w="1471613"/>
                <a:gridCol w="2795587"/>
              </a:tblGrid>
              <a:tr h="3190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ОТКРЫТЫХ ДВЕРЕЙ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49" marR="57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143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Ознакомление родителей с деятельностью ДОУ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вос-ль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Педагог-психолог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125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Наши успехи и достижения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групп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3" descr="D:\DOCUMENTY\ЖАННА\фОТОГРАФИИ\2014-2015\день матери\P10001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63" y="4143375"/>
            <a:ext cx="3286125" cy="2465388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5429250" y="357188"/>
            <a:ext cx="3071813" cy="11430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САНПИН </a:t>
            </a: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2786063" y="928688"/>
            <a:ext cx="3071812" cy="1214437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ФГОС ДО</a:t>
            </a: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500063" y="285750"/>
            <a:ext cx="3000375" cy="121443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ЗАКОН ОБ ОБРАЗОВАНИИ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2143125"/>
            <a:ext cx="8286750" cy="38163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200" dirty="0">
                <a:latin typeface="+mj-lt"/>
              </a:rPr>
              <a:t>Мы вступили  в </a:t>
            </a:r>
            <a:r>
              <a:rPr lang="ru-RU" sz="2200" u="sng" dirty="0">
                <a:latin typeface="+mj-lt"/>
              </a:rPr>
              <a:t>завершающую фазу введения ФГОС ДО.  </a:t>
            </a:r>
          </a:p>
          <a:p>
            <a:pPr algn="just">
              <a:defRPr/>
            </a:pPr>
            <a:endParaRPr lang="ru-RU" sz="2200" dirty="0">
              <a:latin typeface="+mj-lt"/>
            </a:endParaRPr>
          </a:p>
          <a:p>
            <a:pPr algn="just">
              <a:defRPr/>
            </a:pPr>
            <a:r>
              <a:rPr lang="ru-RU" sz="2200" dirty="0">
                <a:latin typeface="+mj-lt"/>
              </a:rPr>
              <a:t>Примерная основная образовательная программа дошкольного образования одобрена решением федерального учебно-методического объединения на основании протокола </a:t>
            </a:r>
          </a:p>
          <a:p>
            <a:pPr algn="just">
              <a:defRPr/>
            </a:pPr>
            <a:r>
              <a:rPr lang="ru-RU" sz="2200" u="sng" dirty="0">
                <a:latin typeface="+mj-lt"/>
              </a:rPr>
              <a:t>от 20 мая 2015года, размещена на официальном сайте. </a:t>
            </a:r>
          </a:p>
          <a:p>
            <a:pPr algn="just">
              <a:defRPr/>
            </a:pPr>
            <a:endParaRPr lang="ru-RU" sz="2200" dirty="0">
              <a:latin typeface="+mj-lt"/>
            </a:endParaRPr>
          </a:p>
          <a:p>
            <a:pPr algn="just">
              <a:defRPr/>
            </a:pPr>
            <a:r>
              <a:rPr lang="ru-RU" sz="2200" dirty="0">
                <a:latin typeface="+mj-lt"/>
              </a:rPr>
              <a:t>Во все территории Российской Федерации направлены </a:t>
            </a:r>
            <a:r>
              <a:rPr lang="ru-RU" sz="2200" u="sng" dirty="0">
                <a:latin typeface="+mj-lt"/>
              </a:rPr>
              <a:t>методические рекомендации по использованию Примерной основной образовательной программы дошкольного образования для использования и корректировки.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285750"/>
          <a:ext cx="8501062" cy="4732338"/>
        </p:xfrm>
        <a:graphic>
          <a:graphicData uri="http://schemas.openxmlformats.org/drawingml/2006/table">
            <a:tbl>
              <a:tblPr/>
              <a:tblGrid>
                <a:gridCol w="3671887"/>
                <a:gridCol w="2235200"/>
                <a:gridCol w="2593975"/>
              </a:tblGrid>
              <a:tr h="2047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ПРИВЛЕЧЕНИЕ РОДИТЕЛЕЙ К УЧАСТИЮ В ДЕЯТЕЛЬНОСТИ ДОУ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ДОУ к учебному году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Летний период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территории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Зам.зав. по АХЧ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всех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благоустройстве и ремонтных работах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смотрах-конкурсах, акциях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 воспитатели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праздниках, развлечениях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 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Музыкальные рук-ли,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Инструкторы по ФЗК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D:\DOCUMENTY\ЖАННА\фОТОГРАФИИ\2014-2015\день матери\P10001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25" y="4214813"/>
            <a:ext cx="3286125" cy="2471737"/>
          </a:xfrm>
          <a:ln w="38100">
            <a:solidFill>
              <a:schemeClr val="accent6"/>
            </a:solidFill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50" y="714375"/>
          <a:ext cx="8072438" cy="4899025"/>
        </p:xfrm>
        <a:graphic>
          <a:graphicData uri="http://schemas.openxmlformats.org/drawingml/2006/table">
            <a:tbl>
              <a:tblPr/>
              <a:tblGrid>
                <a:gridCol w="3101975"/>
                <a:gridCol w="2098675"/>
                <a:gridCol w="2436813"/>
                <a:gridCol w="434975"/>
              </a:tblGrid>
              <a:tr h="10937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Групповые родительские собрания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младшая группа</a:t>
                      </a:r>
                    </a:p>
                  </a:txBody>
                  <a:tcPr marL="57449" marR="5744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41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    Тематика                               Срок проведения                    Ответственные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Тема:«Будем знакомы»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психофизического развития детей 2-3  и 4 года жизни.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Сентябрь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младших групп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 -психолог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Тема«Детство – это я и моя семья»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Декабрь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младших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Тема:«Вот и стали мы на год взрослее»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младших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813" y="857250"/>
          <a:ext cx="7858125" cy="4803775"/>
        </p:xfrm>
        <a:graphic>
          <a:graphicData uri="http://schemas.openxmlformats.org/drawingml/2006/table">
            <a:tbl>
              <a:tblPr/>
              <a:tblGrid>
                <a:gridCol w="3170237"/>
                <a:gridCol w="1928813"/>
                <a:gridCol w="2239962"/>
                <a:gridCol w="519113"/>
              </a:tblGrid>
              <a:tr h="3730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группа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0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Тематика                               Срок проведения                    Ответственные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Тема: «Особенности психофизического развития у детей 5 года жизни. Задачи воспитания и обучения»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Сентябрь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средних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Тема: «Моя семья- что может быть дороже»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средних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Тема: «Я здоровью берегу»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-май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средних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25" y="785813"/>
          <a:ext cx="7429500" cy="5338762"/>
        </p:xfrm>
        <a:graphic>
          <a:graphicData uri="http://schemas.openxmlformats.org/drawingml/2006/table">
            <a:tbl>
              <a:tblPr/>
              <a:tblGrid>
                <a:gridCol w="2997200"/>
                <a:gridCol w="1824038"/>
                <a:gridCol w="2117725"/>
                <a:gridCol w="490537"/>
              </a:tblGrid>
              <a:tr h="4524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Старшая группа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Тематика                               Срок проведения                    Ответственные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Тема: «Особенности психофизического развития детей 6 года жизни. Задачи воспитания и обучения»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старших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 Тема:«Как хорошо, что есть семья»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старших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8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Тема: «Ребенок и его безопасность»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Апрель-май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Инструкторы по ФЗК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 старших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5" y="642938"/>
          <a:ext cx="8358188" cy="5216525"/>
        </p:xfrm>
        <a:graphic>
          <a:graphicData uri="http://schemas.openxmlformats.org/drawingml/2006/table">
            <a:tbl>
              <a:tblPr/>
              <a:tblGrid>
                <a:gridCol w="3384550"/>
                <a:gridCol w="2051050"/>
                <a:gridCol w="2382838"/>
                <a:gridCol w="539750"/>
              </a:tblGrid>
              <a:tr h="5238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Подготовительная  группа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Тема: «Особенности психофизического развития детей 7 года жизни. Задачи воспитания и обучения».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Педагог-психолог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подготовительных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79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Тема: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«Традиции семьи»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подготовительных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0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Тема: «Будущий школьник- в безопасности»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-май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Педагог-психолог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подготовительных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Mangal" pitchFamily="2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1571625" y="142875"/>
            <a:ext cx="6715125" cy="954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Cambria" pitchFamily="18" charset="0"/>
              </a:rPr>
              <a:t>ОРГАНИЗАЦИЯ  ДОПОЛНИТЕЛЬНОГО ОБРАЗОВАНИЯ  ВОСПИТАННИКОВ</a:t>
            </a:r>
          </a:p>
        </p:txBody>
      </p:sp>
      <p:pic>
        <p:nvPicPr>
          <p:cNvPr id="41988" name="Picture 4" descr="D:\DOCUMENTY\ЖАННА\фОТОГРАФИИ\2014-2015\Турнир выпускников\P10100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75" y="1571625"/>
            <a:ext cx="6203950" cy="4545013"/>
          </a:xfrm>
          <a:ln w="76200">
            <a:solidFill>
              <a:schemeClr val="accent3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123825"/>
          <a:ext cx="8572500" cy="6562725"/>
        </p:xfrm>
        <a:graphic>
          <a:graphicData uri="http://schemas.openxmlformats.org/drawingml/2006/table">
            <a:tbl>
              <a:tblPr/>
              <a:tblGrid>
                <a:gridCol w="5703890"/>
                <a:gridCol w="2868640"/>
              </a:tblGrid>
              <a:tr h="453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услуг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Руководитель кружка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1.Кружок ритмической гимнастике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Са-Фи-Дансе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для детей  от 3 до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лет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Инструктор по ФЗК высшей категории 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Павлюк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Ю.Н.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2.Кружок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ритмической гимнастике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Са-Фи-Дансе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для детей  от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лет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Инструктор по ФЗК высшей категории 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Сердюкова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М.В.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04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3.Кружок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художественного творчества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«Цветные ладошки»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(нетрадиционные техники) для детей от 6 до 7 лет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Воспитатель  высшей категории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Рязанцева Ю.С.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64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4.Кружок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художественного творчества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«Веселая палитра»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(нетрадиционные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техники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для детей от 4 до 5 лет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Воспитатель  высшей категории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Рудневская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О.С.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5.Кружок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художественного творчества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«Фантазеры»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( лепка из соленого теста) для детей от 2 до 4 лет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Воспитатель  высшей категории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Кишова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Ю.В.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04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6.Кружок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художественного творчества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«Волшебная иголочка»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( вышивание) для детей от 6 до 7 лет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Воспитатель  высшей категории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Василькова Л.В.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7.Музыкальный 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кружок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«Родничок»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для детей от 5 до 7 лет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Муз. руководитель высшей категории 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Майсурадзе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Т.А.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8.Кружок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интеллектуального развития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Игралочка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Для детей от 5 до 7 лет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Воспитатель высшей категории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Сысоева В.П.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9.Кружок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английского языка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«Английский для малышей» 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ля детей от 4 до 7 лет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Воспитатель высшей категории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Рубец О.Г.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Организация праздников, дней рождений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для детей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Воспитатели:Сердюкова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М.В.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Павлюк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Ю.Н.Минасян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А.М.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11.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Пункт консультативной помощи учителя-логопеда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( для детей от 6 до 7лет)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Учитель-логопед высшей категории 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Гусева А.В.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3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12.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Группа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выходного дня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по запросам родителей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Педагоги высшей категории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6" descr="F:\DCIM\100_PANA\P100063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75" y="1428750"/>
            <a:ext cx="5500688" cy="4125913"/>
          </a:xfrm>
          <a:noFill/>
          <a:ln w="5715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71472" y="0"/>
            <a:ext cx="807246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 новым </a:t>
            </a:r>
          </a:p>
          <a:p>
            <a:pPr algn="ctr"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2015/2016 учебным годом!</a:t>
            </a:r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785786" y="5857892"/>
            <a:ext cx="7786742" cy="846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b"/>
          <a:lstStyle/>
          <a:p>
            <a:pPr algn="ctr" eaLnBrk="0" hangingPunct="0">
              <a:defRPr/>
            </a:pPr>
            <a:r>
              <a:rPr lang="ru-RU" sz="2800" dirty="0">
                <a:solidFill>
                  <a:schemeClr val="accent6">
                    <a:lumMod val="7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Arial Black" pitchFamily="34" charset="0"/>
                <a:ea typeface="+mj-ea"/>
                <a:cs typeface="+mj-cs"/>
              </a:rPr>
              <a:t>Здоровья, благополучия,</a:t>
            </a:r>
          </a:p>
          <a:p>
            <a:pPr algn="ctr" eaLnBrk="0" hangingPunct="0">
              <a:defRPr/>
            </a:pPr>
            <a:r>
              <a:rPr lang="ru-RU" sz="2800" dirty="0">
                <a:solidFill>
                  <a:schemeClr val="accent6">
                    <a:lumMod val="7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Arial Black" pitchFamily="34" charset="0"/>
                <a:ea typeface="+mj-ea"/>
                <a:cs typeface="+mj-cs"/>
              </a:rPr>
              <a:t> творческих успехов!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313" y="642938"/>
            <a:ext cx="8643937" cy="56626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200" u="sng" dirty="0">
                <a:latin typeface="+mj-lt"/>
              </a:rPr>
              <a:t>Опубликован реестр программ на официальном сайте ФИРО. </a:t>
            </a:r>
          </a:p>
          <a:p>
            <a:pPr algn="just">
              <a:defRPr/>
            </a:pPr>
            <a:endParaRPr lang="ru-RU" sz="2200" dirty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r>
              <a:rPr lang="ru-RU" sz="2200" u="sng" dirty="0">
                <a:latin typeface="+mn-lt"/>
                <a:cs typeface="Times New Roman" pitchFamily="18" charset="0"/>
              </a:rPr>
              <a:t>Подготовлен проект Устава </a:t>
            </a:r>
            <a:r>
              <a:rPr lang="ru-RU" sz="2200" dirty="0">
                <a:latin typeface="+mn-lt"/>
                <a:cs typeface="Times New Roman" pitchFamily="18" charset="0"/>
              </a:rPr>
              <a:t>ДОУ с изменениями и дополнениями.</a:t>
            </a:r>
          </a:p>
          <a:p>
            <a:pPr algn="just">
              <a:defRPr/>
            </a:pPr>
            <a:r>
              <a:rPr lang="ru-RU" sz="2200" dirty="0">
                <a:latin typeface="+mn-lt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ru-RU" sz="2200" dirty="0">
                <a:latin typeface="+mn-lt"/>
                <a:cs typeface="Times New Roman" pitchFamily="18" charset="0"/>
              </a:rPr>
              <a:t>Подготовлены документы на получение </a:t>
            </a:r>
            <a:r>
              <a:rPr lang="ru-RU" sz="2200" u="sng" dirty="0">
                <a:latin typeface="+mn-lt"/>
                <a:cs typeface="Times New Roman" pitchFamily="18" charset="0"/>
              </a:rPr>
              <a:t>новой лицензии на правоведения образовательной деятельности.</a:t>
            </a:r>
          </a:p>
          <a:p>
            <a:pPr algn="just">
              <a:defRPr/>
            </a:pPr>
            <a:endParaRPr lang="ru-RU" sz="2200" dirty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r>
              <a:rPr lang="ru-RU" sz="2200" dirty="0">
                <a:latin typeface="+mn-lt"/>
                <a:cs typeface="Times New Roman" pitchFamily="18" charset="0"/>
              </a:rPr>
              <a:t> Внесены изменения в </a:t>
            </a:r>
            <a:r>
              <a:rPr lang="ru-RU" sz="2200" u="sng" dirty="0">
                <a:latin typeface="+mn-lt"/>
                <a:cs typeface="Times New Roman" pitchFamily="18" charset="0"/>
              </a:rPr>
              <a:t>содержание образовательной программы.</a:t>
            </a:r>
          </a:p>
          <a:p>
            <a:pPr algn="just">
              <a:defRPr/>
            </a:pPr>
            <a:endParaRPr lang="ru-RU" sz="2200" dirty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r>
              <a:rPr lang="ru-RU" sz="2200" dirty="0">
                <a:latin typeface="+mn-lt"/>
                <a:cs typeface="Times New Roman" pitchFamily="18" charset="0"/>
              </a:rPr>
              <a:t>Внесены изменения </a:t>
            </a:r>
            <a:r>
              <a:rPr lang="ru-RU" sz="2200" u="sng" dirty="0">
                <a:latin typeface="+mn-lt"/>
                <a:cs typeface="Times New Roman" pitchFamily="18" charset="0"/>
              </a:rPr>
              <a:t>в  положения об образовательной программ</a:t>
            </a:r>
            <a:r>
              <a:rPr lang="ru-RU" sz="2200" dirty="0">
                <a:latin typeface="+mn-lt"/>
                <a:cs typeface="Times New Roman" pitchFamily="18" charset="0"/>
              </a:rPr>
              <a:t>е, рабочей программе педагога ДОУ, организации мониторинга.</a:t>
            </a:r>
          </a:p>
          <a:p>
            <a:pPr algn="just">
              <a:defRPr/>
            </a:pPr>
            <a:endParaRPr lang="ru-RU" sz="2000" dirty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+mn-lt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000" u="sng" dirty="0">
              <a:latin typeface="+mj-lt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63" y="214313"/>
            <a:ext cx="8215312" cy="13239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latin typeface="+mj-lt"/>
              </a:rPr>
              <a:t>Президент России Владимир Путин, в целях привлечения внимания общества к литературе и чтению подписал 13 июня 2014  года указ </a:t>
            </a:r>
            <a:r>
              <a:rPr lang="ru-RU" sz="2000" b="1" dirty="0">
                <a:latin typeface="+mj-lt"/>
              </a:rPr>
              <a:t>«О проведении в Российской Федерации </a:t>
            </a:r>
          </a:p>
          <a:p>
            <a:pPr algn="ctr">
              <a:defRPr/>
            </a:pPr>
            <a:r>
              <a:rPr lang="ru-RU" sz="2000" b="1" dirty="0">
                <a:latin typeface="+mj-lt"/>
              </a:rPr>
              <a:t>в 2015 году Года литературы».</a:t>
            </a:r>
          </a:p>
        </p:txBody>
      </p:sp>
      <p:pic>
        <p:nvPicPr>
          <p:cNvPr id="14339" name="Picture 2" descr="a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500188"/>
            <a:ext cx="7643812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357166"/>
            <a:ext cx="8064896" cy="350043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Количество воспитанников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в 2015/2016 </a:t>
            </a:r>
            <a:r>
              <a:rPr lang="ru-RU" sz="4800" b="1" dirty="0" err="1" smtClean="0">
                <a:solidFill>
                  <a:schemeClr val="accent6">
                    <a:lumMod val="75000"/>
                  </a:schemeClr>
                </a:solidFill>
              </a:rPr>
              <a:t>уч.году</a:t>
            </a:r>
            <a:endParaRPr lang="ru-RU" sz="4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запланировано -</a:t>
            </a:r>
            <a:r>
              <a:rPr lang="ru-RU" sz="7200" b="1" dirty="0" smtClean="0">
                <a:solidFill>
                  <a:srgbClr val="C00000"/>
                </a:solidFill>
              </a:rPr>
              <a:t>328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/по </a:t>
            </a:r>
            <a:r>
              <a:rPr lang="ru-RU" sz="7200" b="1" dirty="0" err="1" smtClean="0">
                <a:solidFill>
                  <a:srgbClr val="C00000"/>
                </a:solidFill>
              </a:rPr>
              <a:t>СанЭПин</a:t>
            </a:r>
            <a:r>
              <a:rPr lang="ru-RU" sz="7200" b="1" dirty="0" smtClean="0">
                <a:solidFill>
                  <a:srgbClr val="C00000"/>
                </a:solidFill>
              </a:rPr>
              <a:t> -285/</a:t>
            </a:r>
            <a:endParaRPr lang="ru-RU" sz="7200" b="1" dirty="0">
              <a:solidFill>
                <a:srgbClr val="C00000"/>
              </a:solidFill>
            </a:endParaRPr>
          </a:p>
        </p:txBody>
      </p:sp>
      <p:pic>
        <p:nvPicPr>
          <p:cNvPr id="15363" name="Picture 2" descr="D:\Documents\шаблоны к презентациям\нужные картинки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789363"/>
            <a:ext cx="2879725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428604"/>
            <a:ext cx="7358114" cy="171451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Количество воспитанников  с ограниченными возможностями здоровья-  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42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857224" y="3643314"/>
            <a:ext cx="3500462" cy="1714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85000" lnSpcReduction="10000"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marL="342900" indent="-342900" algn="just" eaLnBrk="0" hangingPunct="0">
              <a:spcBef>
                <a:spcPts val="1500"/>
              </a:spcBef>
              <a:buClr>
                <a:srgbClr val="7F7F7F"/>
              </a:buClr>
              <a:buSzPct val="80000"/>
              <a:buFont typeface="Wingdings 2" pitchFamily="18" charset="2"/>
              <a:buNone/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  Количество воспитанников  речевыми нарушениями-  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  <a:cs typeface="+mn-cs"/>
              </a:rPr>
              <a:t>40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286380" y="3643314"/>
            <a:ext cx="3500462" cy="1714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marL="342900" indent="-342900" algn="just" eaLnBrk="0" hangingPunct="0">
              <a:spcBef>
                <a:spcPts val="1500"/>
              </a:spcBef>
              <a:buClr>
                <a:srgbClr val="7F7F7F"/>
              </a:buClr>
              <a:buSzPct val="80000"/>
              <a:buFont typeface="Wingdings 2" pitchFamily="18" charset="2"/>
              <a:buNone/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  Количество детей-инвалидов-</a:t>
            </a:r>
            <a:r>
              <a:rPr lang="ru-RU" sz="2800" b="1" dirty="0">
                <a:solidFill>
                  <a:srgbClr val="C00000"/>
                </a:solidFill>
                <a:latin typeface="Comic Sans MS" pitchFamily="66" charset="0"/>
                <a:cs typeface="+mn-cs"/>
              </a:rPr>
              <a:t>2</a:t>
            </a:r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>
            <a:off x="2571750" y="2286000"/>
            <a:ext cx="4214813" cy="1071563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D:\DOCUMENTY\ЖАННА\фОТОГРАФИИ\2014-2015\дети-2015\P10000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38" y="2786063"/>
            <a:ext cx="4953000" cy="37147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Picture 2" descr="D:\DOCUMENTY\ЖАННА\фОТОГРАФИИ\2014-2015\дети-2015\P100008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88" y="642938"/>
            <a:ext cx="3619500" cy="2714625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</p:pic>
      <p:pic>
        <p:nvPicPr>
          <p:cNvPr id="9" name="Picture 2" descr="F:\DCIM\100_PANA\P1000075.JPG"/>
          <p:cNvPicPr>
            <a:picLocks noChangeAspect="1" noChangeArrowheads="1"/>
          </p:cNvPicPr>
          <p:nvPr/>
        </p:nvPicPr>
        <p:blipFill>
          <a:blip r:embed="rId4" cstate="email">
            <a:lum bright="-2000"/>
          </a:blip>
          <a:srcRect/>
          <a:stretch>
            <a:fillRect/>
          </a:stretch>
        </p:blipFill>
        <p:spPr bwMode="auto">
          <a:xfrm>
            <a:off x="4857750" y="642938"/>
            <a:ext cx="3619500" cy="2714625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1246</TotalTime>
  <Words>2651</Words>
  <Application>Microsoft Office PowerPoint</Application>
  <PresentationFormat>Экран (4:3)</PresentationFormat>
  <Paragraphs>625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7" baseType="lpstr">
      <vt:lpstr>Arial</vt:lpstr>
      <vt:lpstr>Cambria</vt:lpstr>
      <vt:lpstr>Wingdings 2</vt:lpstr>
      <vt:lpstr>Calibri</vt:lpstr>
      <vt:lpstr>Bookman Old Style</vt:lpstr>
      <vt:lpstr>Times New Roman</vt:lpstr>
      <vt:lpstr>Century</vt:lpstr>
      <vt:lpstr>Lucida Sans Unicode</vt:lpstr>
      <vt:lpstr>Mangal</vt:lpstr>
      <vt:lpstr>Infinity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Установочный педсовет от 02сентября 2011 года</dc:title>
  <dc:creator>Екатерина</dc:creator>
  <cp:lastModifiedBy>Pereverzev</cp:lastModifiedBy>
  <cp:revision>118</cp:revision>
  <dcterms:created xsi:type="dcterms:W3CDTF">2011-09-13T15:37:36Z</dcterms:created>
  <dcterms:modified xsi:type="dcterms:W3CDTF">2015-09-18T06:08:19Z</dcterms:modified>
</cp:coreProperties>
</file>