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6" r:id="rId2"/>
    <p:sldId id="256" r:id="rId3"/>
    <p:sldId id="257" r:id="rId4"/>
    <p:sldId id="329" r:id="rId5"/>
    <p:sldId id="344" r:id="rId6"/>
    <p:sldId id="303" r:id="rId7"/>
    <p:sldId id="304" r:id="rId8"/>
    <p:sldId id="324" r:id="rId9"/>
    <p:sldId id="349" r:id="rId10"/>
    <p:sldId id="281" r:id="rId11"/>
    <p:sldId id="327" r:id="rId12"/>
    <p:sldId id="350" r:id="rId13"/>
    <p:sldId id="315" r:id="rId14"/>
    <p:sldId id="358" r:id="rId15"/>
    <p:sldId id="258" r:id="rId16"/>
    <p:sldId id="259" r:id="rId17"/>
    <p:sldId id="352" r:id="rId18"/>
    <p:sldId id="260" r:id="rId19"/>
    <p:sldId id="351" r:id="rId20"/>
    <p:sldId id="307" r:id="rId21"/>
    <p:sldId id="353" r:id="rId22"/>
    <p:sldId id="310" r:id="rId23"/>
    <p:sldId id="361" r:id="rId24"/>
    <p:sldId id="359" r:id="rId25"/>
    <p:sldId id="360" r:id="rId26"/>
    <p:sldId id="326" r:id="rId27"/>
    <p:sldId id="325" r:id="rId28"/>
    <p:sldId id="311" r:id="rId29"/>
    <p:sldId id="362" r:id="rId30"/>
    <p:sldId id="319" r:id="rId31"/>
    <p:sldId id="285" r:id="rId32"/>
    <p:sldId id="321" r:id="rId33"/>
    <p:sldId id="295" r:id="rId34"/>
    <p:sldId id="364" r:id="rId35"/>
    <p:sldId id="289" r:id="rId36"/>
    <p:sldId id="306" r:id="rId37"/>
    <p:sldId id="305" r:id="rId38"/>
    <p:sldId id="297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E191E0-FF9A-41D1-B2E8-03A42022C07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B99B07-B46A-49AC-95B1-8C9BF68BCEB3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Цели работы ДОУ с семьёй</a:t>
          </a:r>
          <a:endParaRPr lang="ru-RU" sz="2800" dirty="0">
            <a:solidFill>
              <a:schemeClr val="tx1"/>
            </a:solidFill>
          </a:endParaRPr>
        </a:p>
      </dgm:t>
    </dgm:pt>
    <dgm:pt modelId="{EE2A3E32-5E79-49AF-9504-86AD0FCB11A4}" type="parTrans" cxnId="{F7E19030-5F3F-404A-BA1B-C85DBBDCE83B}">
      <dgm:prSet/>
      <dgm:spPr/>
      <dgm:t>
        <a:bodyPr/>
        <a:lstStyle/>
        <a:p>
          <a:endParaRPr lang="ru-RU"/>
        </a:p>
      </dgm:t>
    </dgm:pt>
    <dgm:pt modelId="{6ED77A02-C615-4229-9C98-7BE55707FF32}" type="sibTrans" cxnId="{F7E19030-5F3F-404A-BA1B-C85DBBDCE83B}">
      <dgm:prSet/>
      <dgm:spPr/>
      <dgm:t>
        <a:bodyPr/>
        <a:lstStyle/>
        <a:p>
          <a:endParaRPr lang="ru-RU"/>
        </a:p>
      </dgm:t>
    </dgm:pt>
    <dgm:pt modelId="{9EF3FD62-8A60-4F8B-8EE3-EED5CDC24450}">
      <dgm:prSet phldrT="[Текст]" custT="1"/>
      <dgm:spPr>
        <a:solidFill>
          <a:schemeClr val="bg2">
            <a:lumMod val="9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+mj-lt"/>
            </a:rPr>
            <a:t>Создание условий для благоприятного климата взаимодействия с родителями</a:t>
          </a:r>
          <a:endParaRPr lang="ru-RU" sz="1800" b="1" dirty="0">
            <a:solidFill>
              <a:schemeClr val="tx1"/>
            </a:solidFill>
            <a:latin typeface="+mj-lt"/>
          </a:endParaRPr>
        </a:p>
      </dgm:t>
    </dgm:pt>
    <dgm:pt modelId="{58AD111A-98AE-4E5B-958D-5953DE056875}" type="parTrans" cxnId="{2758EF70-DC0F-4A1C-B9C5-469ADEF8A376}">
      <dgm:prSet/>
      <dgm:spPr/>
      <dgm:t>
        <a:bodyPr/>
        <a:lstStyle/>
        <a:p>
          <a:endParaRPr lang="ru-RU"/>
        </a:p>
      </dgm:t>
    </dgm:pt>
    <dgm:pt modelId="{9AE1A7C7-8FA5-4CEB-B2D3-BD692BB64733}" type="sibTrans" cxnId="{2758EF70-DC0F-4A1C-B9C5-469ADEF8A376}">
      <dgm:prSet/>
      <dgm:spPr/>
      <dgm:t>
        <a:bodyPr/>
        <a:lstStyle/>
        <a:p>
          <a:endParaRPr lang="ru-RU"/>
        </a:p>
      </dgm:t>
    </dgm:pt>
    <dgm:pt modelId="{244E559D-F0DE-4852-8DBD-295EAD25E318}">
      <dgm:prSet phldrT="[Текст]" custT="1"/>
      <dgm:spPr>
        <a:solidFill>
          <a:schemeClr val="bg2">
            <a:lumMod val="9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Вовлечение семьи в единое образовательное пространство</a:t>
          </a:r>
          <a:endParaRPr lang="ru-RU" sz="1800" b="1" dirty="0">
            <a:solidFill>
              <a:schemeClr val="tx1"/>
            </a:solidFill>
          </a:endParaRPr>
        </a:p>
      </dgm:t>
    </dgm:pt>
    <dgm:pt modelId="{ADCE3866-C7AE-420E-A7A4-4CCDCBEBDEE9}" type="parTrans" cxnId="{E4FD36DB-81E5-4822-AC80-F55967A0C6BC}">
      <dgm:prSet/>
      <dgm:spPr/>
      <dgm:t>
        <a:bodyPr/>
        <a:lstStyle/>
        <a:p>
          <a:endParaRPr lang="ru-RU"/>
        </a:p>
      </dgm:t>
    </dgm:pt>
    <dgm:pt modelId="{C99E6A41-FA3F-43AD-BDDF-12F3B80EF56A}" type="sibTrans" cxnId="{E4FD36DB-81E5-4822-AC80-F55967A0C6BC}">
      <dgm:prSet/>
      <dgm:spPr/>
      <dgm:t>
        <a:bodyPr/>
        <a:lstStyle/>
        <a:p>
          <a:endParaRPr lang="ru-RU"/>
        </a:p>
      </dgm:t>
    </dgm:pt>
    <dgm:pt modelId="{3E363BF6-15D2-42A5-A45E-66D80504C1A4}">
      <dgm:prSet phldrT="[Текст]" custT="1"/>
      <dgm:spPr>
        <a:solidFill>
          <a:schemeClr val="bg2">
            <a:lumMod val="9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Установление доверительных, партнерских отношений с родителями</a:t>
          </a:r>
          <a:endParaRPr lang="ru-RU" sz="1800" b="1" dirty="0">
            <a:solidFill>
              <a:schemeClr val="tx1"/>
            </a:solidFill>
          </a:endParaRPr>
        </a:p>
      </dgm:t>
    </dgm:pt>
    <dgm:pt modelId="{356F8598-4E75-4819-B85E-3E85E3F34004}" type="parTrans" cxnId="{15F91B8B-C11E-42E8-93AA-13FC45F83647}">
      <dgm:prSet/>
      <dgm:spPr/>
      <dgm:t>
        <a:bodyPr/>
        <a:lstStyle/>
        <a:p>
          <a:endParaRPr lang="ru-RU"/>
        </a:p>
      </dgm:t>
    </dgm:pt>
    <dgm:pt modelId="{E56BA404-76A1-4508-AED9-E7780D4B08A1}" type="sibTrans" cxnId="{15F91B8B-C11E-42E8-93AA-13FC45F83647}">
      <dgm:prSet/>
      <dgm:spPr/>
      <dgm:t>
        <a:bodyPr/>
        <a:lstStyle/>
        <a:p>
          <a:endParaRPr lang="ru-RU"/>
        </a:p>
      </dgm:t>
    </dgm:pt>
    <dgm:pt modelId="{03721310-6B05-40E5-B71C-7E94956F770B}">
      <dgm:prSet/>
      <dgm:spPr/>
      <dgm:t>
        <a:bodyPr/>
        <a:lstStyle/>
        <a:p>
          <a:endParaRPr lang="ru-RU" dirty="0"/>
        </a:p>
      </dgm:t>
    </dgm:pt>
    <dgm:pt modelId="{8153B2E9-10CE-448C-A4FE-E95E0C12B1C2}" type="parTrans" cxnId="{6212B785-5AF2-41DC-B068-FAA46EF52003}">
      <dgm:prSet/>
      <dgm:spPr/>
      <dgm:t>
        <a:bodyPr/>
        <a:lstStyle/>
        <a:p>
          <a:endParaRPr lang="ru-RU"/>
        </a:p>
      </dgm:t>
    </dgm:pt>
    <dgm:pt modelId="{E181D855-C29E-41FD-BFB3-656560531C8D}" type="sibTrans" cxnId="{6212B785-5AF2-41DC-B068-FAA46EF52003}">
      <dgm:prSet/>
      <dgm:spPr/>
      <dgm:t>
        <a:bodyPr/>
        <a:lstStyle/>
        <a:p>
          <a:endParaRPr lang="ru-RU"/>
        </a:p>
      </dgm:t>
    </dgm:pt>
    <dgm:pt modelId="{32A717C6-281A-4A08-8E77-718F641390CE}" type="pres">
      <dgm:prSet presAssocID="{8FE191E0-FF9A-41D1-B2E8-03A42022C07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DA6563-82CD-4D93-A14E-51C614AEF4EA}" type="pres">
      <dgm:prSet presAssocID="{0AB99B07-B46A-49AC-95B1-8C9BF68BCEB3}" presName="centerShape" presStyleLbl="node0" presStyleIdx="0" presStyleCnt="1" custScaleX="143149" custScaleY="118529"/>
      <dgm:spPr/>
      <dgm:t>
        <a:bodyPr/>
        <a:lstStyle/>
        <a:p>
          <a:endParaRPr lang="ru-RU"/>
        </a:p>
      </dgm:t>
    </dgm:pt>
    <dgm:pt modelId="{65C3B364-1C5B-4FF8-9033-DA4997C8DBDC}" type="pres">
      <dgm:prSet presAssocID="{9EF3FD62-8A60-4F8B-8EE3-EED5CDC24450}" presName="node" presStyleLbl="node1" presStyleIdx="0" presStyleCnt="3" custScaleX="177015" custScaleY="1385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929749-914D-4654-95E2-E6E0F5AF35BF}" type="pres">
      <dgm:prSet presAssocID="{9EF3FD62-8A60-4F8B-8EE3-EED5CDC24450}" presName="dummy" presStyleCnt="0"/>
      <dgm:spPr/>
    </dgm:pt>
    <dgm:pt modelId="{24D6382C-DB97-4805-AB26-B9F0B89C68CE}" type="pres">
      <dgm:prSet presAssocID="{9AE1A7C7-8FA5-4CEB-B2D3-BD692BB6473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9DA0B90-7C0F-4EC2-B98A-7CA7620B6370}" type="pres">
      <dgm:prSet presAssocID="{244E559D-F0DE-4852-8DBD-295EAD25E318}" presName="node" presStyleLbl="node1" presStyleIdx="1" presStyleCnt="3" custScaleX="186625" custScaleY="1508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6A9DC-D0D9-4C2B-99AF-828A93862878}" type="pres">
      <dgm:prSet presAssocID="{244E559D-F0DE-4852-8DBD-295EAD25E318}" presName="dummy" presStyleCnt="0"/>
      <dgm:spPr/>
    </dgm:pt>
    <dgm:pt modelId="{8D99A8E6-443F-411F-AD61-962FDEFE5772}" type="pres">
      <dgm:prSet presAssocID="{C99E6A41-FA3F-43AD-BDDF-12F3B80EF56A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C3B3E54-4425-48D0-9B0B-9365E0253B41}" type="pres">
      <dgm:prSet presAssocID="{3E363BF6-15D2-42A5-A45E-66D80504C1A4}" presName="node" presStyleLbl="node1" presStyleIdx="2" presStyleCnt="3" custScaleX="180730" custScaleY="141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26FE7-9AE9-4A19-96B0-1DD269BC95FF}" type="pres">
      <dgm:prSet presAssocID="{3E363BF6-15D2-42A5-A45E-66D80504C1A4}" presName="dummy" presStyleCnt="0"/>
      <dgm:spPr/>
    </dgm:pt>
    <dgm:pt modelId="{D52C4074-5E72-4D1F-BCF9-0DA0C11C1A04}" type="pres">
      <dgm:prSet presAssocID="{E56BA404-76A1-4508-AED9-E7780D4B08A1}" presName="sibTrans" presStyleLbl="sibTrans2D1" presStyleIdx="2" presStyleCnt="3" custScaleX="130957"/>
      <dgm:spPr/>
      <dgm:t>
        <a:bodyPr/>
        <a:lstStyle/>
        <a:p>
          <a:endParaRPr lang="ru-RU"/>
        </a:p>
      </dgm:t>
    </dgm:pt>
  </dgm:ptLst>
  <dgm:cxnLst>
    <dgm:cxn modelId="{C1F62E78-8ABB-40CE-9861-C93135C25330}" type="presOf" srcId="{8FE191E0-FF9A-41D1-B2E8-03A42022C07C}" destId="{32A717C6-281A-4A08-8E77-718F641390CE}" srcOrd="0" destOrd="0" presId="urn:microsoft.com/office/officeart/2005/8/layout/radial6"/>
    <dgm:cxn modelId="{89F43936-FFDE-440A-A250-525C96A81114}" type="presOf" srcId="{3E363BF6-15D2-42A5-A45E-66D80504C1A4}" destId="{8C3B3E54-4425-48D0-9B0B-9365E0253B41}" srcOrd="0" destOrd="0" presId="urn:microsoft.com/office/officeart/2005/8/layout/radial6"/>
    <dgm:cxn modelId="{E4FD36DB-81E5-4822-AC80-F55967A0C6BC}" srcId="{0AB99B07-B46A-49AC-95B1-8C9BF68BCEB3}" destId="{244E559D-F0DE-4852-8DBD-295EAD25E318}" srcOrd="1" destOrd="0" parTransId="{ADCE3866-C7AE-420E-A7A4-4CCDCBEBDEE9}" sibTransId="{C99E6A41-FA3F-43AD-BDDF-12F3B80EF56A}"/>
    <dgm:cxn modelId="{2758EF70-DC0F-4A1C-B9C5-469ADEF8A376}" srcId="{0AB99B07-B46A-49AC-95B1-8C9BF68BCEB3}" destId="{9EF3FD62-8A60-4F8B-8EE3-EED5CDC24450}" srcOrd="0" destOrd="0" parTransId="{58AD111A-98AE-4E5B-958D-5953DE056875}" sibTransId="{9AE1A7C7-8FA5-4CEB-B2D3-BD692BB64733}"/>
    <dgm:cxn modelId="{9DC6C963-6DAE-465A-9E5F-4AA547AFCAAA}" type="presOf" srcId="{E56BA404-76A1-4508-AED9-E7780D4B08A1}" destId="{D52C4074-5E72-4D1F-BCF9-0DA0C11C1A04}" srcOrd="0" destOrd="0" presId="urn:microsoft.com/office/officeart/2005/8/layout/radial6"/>
    <dgm:cxn modelId="{15F91B8B-C11E-42E8-93AA-13FC45F83647}" srcId="{0AB99B07-B46A-49AC-95B1-8C9BF68BCEB3}" destId="{3E363BF6-15D2-42A5-A45E-66D80504C1A4}" srcOrd="2" destOrd="0" parTransId="{356F8598-4E75-4819-B85E-3E85E3F34004}" sibTransId="{E56BA404-76A1-4508-AED9-E7780D4B08A1}"/>
    <dgm:cxn modelId="{F8432B27-DF7D-42FD-9A4A-FBBC0048EFDB}" type="presOf" srcId="{244E559D-F0DE-4852-8DBD-295EAD25E318}" destId="{B9DA0B90-7C0F-4EC2-B98A-7CA7620B6370}" srcOrd="0" destOrd="0" presId="urn:microsoft.com/office/officeart/2005/8/layout/radial6"/>
    <dgm:cxn modelId="{79A096F1-E63D-44A6-96F5-74E07B793FFD}" type="presOf" srcId="{9AE1A7C7-8FA5-4CEB-B2D3-BD692BB64733}" destId="{24D6382C-DB97-4805-AB26-B9F0B89C68CE}" srcOrd="0" destOrd="0" presId="urn:microsoft.com/office/officeart/2005/8/layout/radial6"/>
    <dgm:cxn modelId="{6212B785-5AF2-41DC-B068-FAA46EF52003}" srcId="{8FE191E0-FF9A-41D1-B2E8-03A42022C07C}" destId="{03721310-6B05-40E5-B71C-7E94956F770B}" srcOrd="1" destOrd="0" parTransId="{8153B2E9-10CE-448C-A4FE-E95E0C12B1C2}" sibTransId="{E181D855-C29E-41FD-BFB3-656560531C8D}"/>
    <dgm:cxn modelId="{DEE0177F-404B-4CDB-8648-0F72DFE7D907}" type="presOf" srcId="{9EF3FD62-8A60-4F8B-8EE3-EED5CDC24450}" destId="{65C3B364-1C5B-4FF8-9033-DA4997C8DBDC}" srcOrd="0" destOrd="0" presId="urn:microsoft.com/office/officeart/2005/8/layout/radial6"/>
    <dgm:cxn modelId="{C231D742-E32D-493C-A5F8-F62D237AEE54}" type="presOf" srcId="{C99E6A41-FA3F-43AD-BDDF-12F3B80EF56A}" destId="{8D99A8E6-443F-411F-AD61-962FDEFE5772}" srcOrd="0" destOrd="0" presId="urn:microsoft.com/office/officeart/2005/8/layout/radial6"/>
    <dgm:cxn modelId="{F7E19030-5F3F-404A-BA1B-C85DBBDCE83B}" srcId="{8FE191E0-FF9A-41D1-B2E8-03A42022C07C}" destId="{0AB99B07-B46A-49AC-95B1-8C9BF68BCEB3}" srcOrd="0" destOrd="0" parTransId="{EE2A3E32-5E79-49AF-9504-86AD0FCB11A4}" sibTransId="{6ED77A02-C615-4229-9C98-7BE55707FF32}"/>
    <dgm:cxn modelId="{3EE49E1E-38EC-4CA6-AA8C-6FE8729A53C1}" type="presOf" srcId="{0AB99B07-B46A-49AC-95B1-8C9BF68BCEB3}" destId="{58DA6563-82CD-4D93-A14E-51C614AEF4EA}" srcOrd="0" destOrd="0" presId="urn:microsoft.com/office/officeart/2005/8/layout/radial6"/>
    <dgm:cxn modelId="{1A8B6481-EEB0-4213-95AD-82765A3667E4}" type="presParOf" srcId="{32A717C6-281A-4A08-8E77-718F641390CE}" destId="{58DA6563-82CD-4D93-A14E-51C614AEF4EA}" srcOrd="0" destOrd="0" presId="urn:microsoft.com/office/officeart/2005/8/layout/radial6"/>
    <dgm:cxn modelId="{05B68CFE-3B14-40F3-BF58-CC5CA95EE47E}" type="presParOf" srcId="{32A717C6-281A-4A08-8E77-718F641390CE}" destId="{65C3B364-1C5B-4FF8-9033-DA4997C8DBDC}" srcOrd="1" destOrd="0" presId="urn:microsoft.com/office/officeart/2005/8/layout/radial6"/>
    <dgm:cxn modelId="{6A5BE864-CD3A-4D5C-BD22-2F2EC58D7805}" type="presParOf" srcId="{32A717C6-281A-4A08-8E77-718F641390CE}" destId="{69929749-914D-4654-95E2-E6E0F5AF35BF}" srcOrd="2" destOrd="0" presId="urn:microsoft.com/office/officeart/2005/8/layout/radial6"/>
    <dgm:cxn modelId="{3D0BCF2F-7681-4DAC-8DE7-AB9EE4A88EFA}" type="presParOf" srcId="{32A717C6-281A-4A08-8E77-718F641390CE}" destId="{24D6382C-DB97-4805-AB26-B9F0B89C68CE}" srcOrd="3" destOrd="0" presId="urn:microsoft.com/office/officeart/2005/8/layout/radial6"/>
    <dgm:cxn modelId="{8CEBBAF0-85A6-479D-9E25-CCDEF821F9DE}" type="presParOf" srcId="{32A717C6-281A-4A08-8E77-718F641390CE}" destId="{B9DA0B90-7C0F-4EC2-B98A-7CA7620B6370}" srcOrd="4" destOrd="0" presId="urn:microsoft.com/office/officeart/2005/8/layout/radial6"/>
    <dgm:cxn modelId="{70CD3A09-065F-496C-9BA7-E6451EE393B0}" type="presParOf" srcId="{32A717C6-281A-4A08-8E77-718F641390CE}" destId="{EDD6A9DC-D0D9-4C2B-99AF-828A93862878}" srcOrd="5" destOrd="0" presId="urn:microsoft.com/office/officeart/2005/8/layout/radial6"/>
    <dgm:cxn modelId="{55023311-0F4C-4AA5-A062-7EB12AB114A6}" type="presParOf" srcId="{32A717C6-281A-4A08-8E77-718F641390CE}" destId="{8D99A8E6-443F-411F-AD61-962FDEFE5772}" srcOrd="6" destOrd="0" presId="urn:microsoft.com/office/officeart/2005/8/layout/radial6"/>
    <dgm:cxn modelId="{2613F40F-392A-4291-A7B6-097FFBC4178E}" type="presParOf" srcId="{32A717C6-281A-4A08-8E77-718F641390CE}" destId="{8C3B3E54-4425-48D0-9B0B-9365E0253B41}" srcOrd="7" destOrd="0" presId="urn:microsoft.com/office/officeart/2005/8/layout/radial6"/>
    <dgm:cxn modelId="{DE281F98-08F2-4825-B386-813B308C2650}" type="presParOf" srcId="{32A717C6-281A-4A08-8E77-718F641390CE}" destId="{5D026FE7-9AE9-4A19-96B0-1DD269BC95FF}" srcOrd="8" destOrd="0" presId="urn:microsoft.com/office/officeart/2005/8/layout/radial6"/>
    <dgm:cxn modelId="{B716F1D7-B595-4AEE-8591-980226AF30C7}" type="presParOf" srcId="{32A717C6-281A-4A08-8E77-718F641390CE}" destId="{D52C4074-5E72-4D1F-BCF9-0DA0C11C1A04}" srcOrd="9" destOrd="0" presId="urn:microsoft.com/office/officeart/2005/8/layout/radial6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/>
          <p:nvPr/>
        </p:nvGrpSpPr>
        <p:grpSpPr>
          <a:xfrm>
            <a:off x="685800" y="1143000"/>
            <a:ext cx="7772400" cy="4572000"/>
            <a:chOff x="1371600" y="1143000"/>
            <a:chExt cx="7772400" cy="5715000"/>
          </a:xfrm>
          <a:effectLst>
            <a:reflection blurRad="6350" stA="50000" endA="300" endPos="15500" dist="50800" dir="5400000" sy="-100000" algn="bl" rotWithShape="0"/>
          </a:effectLst>
        </p:grpSpPr>
        <p:sp>
          <p:nvSpPr>
            <p:cNvPr id="5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cxnSp>
        <p:nvCxnSpPr>
          <p:cNvPr id="8" name="Straight Connector 10"/>
          <p:cNvCxnSpPr/>
          <p:nvPr/>
        </p:nvCxnSpPr>
        <p:spPr>
          <a:xfrm rot="10800000">
            <a:off x="2286000" y="3794763"/>
            <a:ext cx="45720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1"/>
            <a:ext cx="6400800" cy="1924050"/>
          </a:xfr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9737"/>
            <a:ext cx="6400800" cy="1522862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92070-3C4E-4DEB-A17F-524615A40241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ACA8-3A0C-4B34-B06F-BF97A52AC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E625F-8E2C-4436-9BC0-2A217F493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F6BA0-0D5C-4B6D-90A0-B1FFE264952E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1143000"/>
            <a:ext cx="7772400" cy="5715000"/>
            <a:chOff x="1371600" y="1143000"/>
            <a:chExt cx="7772400" cy="5715000"/>
          </a:xfrm>
        </p:grpSpPr>
        <p:sp>
          <p:nvSpPr>
            <p:cNvPr id="5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8" name="Rectangle 10"/>
          <p:cNvSpPr/>
          <p:nvPr/>
        </p:nvSpPr>
        <p:spPr>
          <a:xfrm flipV="1">
            <a:off x="8366125" y="0"/>
            <a:ext cx="777875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9" name="Straight Connector 11"/>
          <p:cNvCxnSpPr/>
          <p:nvPr/>
        </p:nvCxnSpPr>
        <p:spPr>
          <a:xfrm rot="5400000">
            <a:off x="4940146" y="3428206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1"/>
            <a:ext cx="6553200" cy="45447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9296" y="152400"/>
            <a:ext cx="734704" cy="5851525"/>
          </a:xfrm>
        </p:spPr>
        <p:txBody>
          <a:bodyPr vert="eaVert" anchor="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51816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8588A-50C6-4803-AD94-A45FE0C1131B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C0309-E4DB-4793-A200-AFF0D2D7E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4EBE0-6D57-43D3-AC98-35C5E534A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9B140-B928-4FC8-AF07-E6E4DD5AFAFA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1143000"/>
            <a:ext cx="7772400" cy="2743200"/>
            <a:chOff x="0" y="1143000"/>
            <a:chExt cx="7772400" cy="2743200"/>
          </a:xfrm>
        </p:grpSpPr>
        <p:sp>
          <p:nvSpPr>
            <p:cNvPr id="5" name="Rectangle 8"/>
            <p:cNvSpPr/>
            <p:nvPr/>
          </p:nvSpPr>
          <p:spPr>
            <a:xfrm>
              <a:off x="0" y="1143000"/>
              <a:ext cx="7772400" cy="2743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9"/>
            <p:cNvSpPr/>
            <p:nvPr/>
          </p:nvSpPr>
          <p:spPr>
            <a:xfrm>
              <a:off x="0" y="1371600"/>
              <a:ext cx="7543800" cy="2286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10"/>
            <p:cNvSpPr/>
            <p:nvPr/>
          </p:nvSpPr>
          <p:spPr>
            <a:xfrm>
              <a:off x="0" y="1600200"/>
              <a:ext cx="7315200" cy="1828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6858000" cy="11430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56848"/>
            <a:ext cx="6858000" cy="640080"/>
          </a:xfrm>
        </p:spPr>
        <p:txBody>
          <a:bodyPr anchor="t" anchorCtr="0"/>
          <a:lstStyle>
            <a:lvl1pPr marL="0" indent="0">
              <a:buNone/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86EAC-5919-4ACA-AA80-C541F03CA73A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AC86C-9253-4A7C-83FE-A8B9A891A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828800"/>
            <a:ext cx="3108960" cy="454470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536" y="1828800"/>
            <a:ext cx="3108960" cy="454470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ACFA5-59F5-4D85-B477-D331674FB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9D611-D432-4097-9306-A336A7E38A2C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/>
          <p:nvPr/>
        </p:nvCxnSpPr>
        <p:spPr>
          <a:xfrm rot="10800000">
            <a:off x="2071048" y="2548267"/>
            <a:ext cx="64008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6288" y="1825934"/>
            <a:ext cx="3108960" cy="639762"/>
          </a:xfrm>
        </p:spPr>
        <p:txBody>
          <a:bodyPr anchor="b"/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6288" y="2667000"/>
            <a:ext cx="3108960" cy="372015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2103" y="1825934"/>
            <a:ext cx="3108960" cy="639762"/>
          </a:xfrm>
        </p:spPr>
        <p:txBody>
          <a:bodyPr anchor="b"/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2103" y="2667000"/>
            <a:ext cx="3108960" cy="372015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EBB29-A4D6-4E4F-81A2-F1DD2E619015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FDDA4-C882-4135-877E-12411D47B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0E42-B0F9-4EA9-B2D0-B6CB6D8DB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817F6-270A-447B-A13E-4FA163073858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/>
          <p:nvPr/>
        </p:nvGrpSpPr>
        <p:grpSpPr>
          <a:xfrm>
            <a:off x="0" y="0"/>
            <a:ext cx="9144000" cy="6400800"/>
            <a:chOff x="0" y="457200"/>
            <a:chExt cx="9144000" cy="64008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3" name="Rectangle 10"/>
            <p:cNvSpPr/>
            <p:nvPr/>
          </p:nvSpPr>
          <p:spPr>
            <a:xfrm>
              <a:off x="0" y="457200"/>
              <a:ext cx="9144000" cy="6400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4" name="Rectangle 9"/>
            <p:cNvSpPr/>
            <p:nvPr/>
          </p:nvSpPr>
          <p:spPr>
            <a:xfrm>
              <a:off x="228600" y="685800"/>
              <a:ext cx="8686800" cy="6172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5" name="Rectangle 8"/>
            <p:cNvSpPr/>
            <p:nvPr/>
          </p:nvSpPr>
          <p:spPr>
            <a:xfrm>
              <a:off x="457200" y="914400"/>
              <a:ext cx="8229600" cy="5943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430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58674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6F257-9FF4-4941-8DA4-C54BB53B6BFB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7D31D-3EC9-4195-B65D-F85DDA10E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6" name="Rectangle 8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9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10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9" name="Rectangle 12"/>
          <p:cNvSpPr/>
          <p:nvPr/>
        </p:nvSpPr>
        <p:spPr>
          <a:xfrm rot="5400000">
            <a:off x="3268662" y="-3268662"/>
            <a:ext cx="777875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10" name="Straight Connector 13"/>
          <p:cNvCxnSpPr/>
          <p:nvPr/>
        </p:nvCxnSpPr>
        <p:spPr>
          <a:xfrm rot="10800000">
            <a:off x="1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4926013" cy="4343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3600"/>
            <a:ext cx="1371600" cy="38862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4678"/>
            <a:ext cx="7315200" cy="778778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94151-BB7C-4404-8714-DDF9FEFB8A67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24371-EAFA-43E6-93A8-25A2E9FD0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/>
          <p:nvPr/>
        </p:nvSpPr>
        <p:spPr>
          <a:xfrm rot="5400000">
            <a:off x="3268662" y="-3268662"/>
            <a:ext cx="777875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6" name="Straight Connector 18"/>
          <p:cNvCxnSpPr/>
          <p:nvPr/>
        </p:nvCxnSpPr>
        <p:spPr>
          <a:xfrm rot="10800000">
            <a:off x="0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3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8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15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Rectangle 16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7315200" cy="77724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304" y="1828800"/>
            <a:ext cx="4928616" cy="4562856"/>
          </a:xfrm>
          <a:effectLst>
            <a:reflection blurRad="6350" stA="50000" endA="300" endPos="6000" dist="50800" dir="5400000" sy="-100000" algn="bl" rotWithShape="0"/>
            <a:softEdge rad="31750"/>
          </a:effectLst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0552"/>
            <a:ext cx="1371600" cy="3886200"/>
          </a:xfrm>
        </p:spPr>
        <p:txBody>
          <a:bodyPr>
            <a:sp3d extrusionH="57150" prstMaterial="metal">
              <a:bevelT w="25400" h="12700" prst="softRound"/>
            </a:sp3d>
          </a:bodyPr>
          <a:lstStyle>
            <a:lvl1pPr marL="0" indent="0"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EC2C6-C35B-4A97-89FC-318218060D02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10A63-0B9F-44D9-B36A-E8D15A97D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371600" y="1143000"/>
            <a:ext cx="7772400" cy="5715000"/>
            <a:chOff x="1371600" y="1143000"/>
            <a:chExt cx="7772400" cy="5715000"/>
          </a:xfrm>
        </p:grpSpPr>
        <p:sp>
          <p:nvSpPr>
            <p:cNvPr id="11" name="Rectangle 10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77875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828800"/>
            <a:ext cx="6400800" cy="4545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8875" y="6573838"/>
            <a:ext cx="365125" cy="274637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24B3FD-0BFD-4CE0-BF3A-0638A52F02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667000" y="3429000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>
          <a:xfrm>
            <a:off x="6553200" y="6573838"/>
            <a:ext cx="2133600" cy="2746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C2943B-BCEA-4C6E-86E8-7689CBE0F545}" type="datetimeFigureOut">
              <a:rPr lang="ru-RU"/>
              <a:pPr>
                <a:defRPr/>
              </a:pPr>
              <a:t>21.09.2016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828800" y="6573838"/>
            <a:ext cx="2895600" cy="274637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16200000">
            <a:off x="-2659856" y="3005931"/>
            <a:ext cx="6248400" cy="84613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85" r:id="rId2"/>
    <p:sldLayoutId id="2147483990" r:id="rId3"/>
    <p:sldLayoutId id="2147483986" r:id="rId4"/>
    <p:sldLayoutId id="2147483991" r:id="rId5"/>
    <p:sldLayoutId id="2147483987" r:id="rId6"/>
    <p:sldLayoutId id="2147483992" r:id="rId7"/>
    <p:sldLayoutId id="2147483993" r:id="rId8"/>
    <p:sldLayoutId id="2147483994" r:id="rId9"/>
    <p:sldLayoutId id="2147483988" r:id="rId10"/>
    <p:sldLayoutId id="2147483995" r:id="rId11"/>
  </p:sldLayoutIdLst>
  <p:transition spd="slow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404040"/>
          </a:solidFill>
          <a:effectLst>
            <a:innerShdw blurRad="63500">
              <a:srgbClr val="F1F1F1"/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 2" pitchFamily="18" charset="2"/>
        <a:buChar char="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2625" indent="-3413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 2" pitchFamily="18" charset="2"/>
        <a:buChar char="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023938" indent="-3413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 2" pitchFamily="18" charset="2"/>
        <a:buChar char=""/>
        <a:defRPr kern="1200">
          <a:solidFill>
            <a:srgbClr val="595959"/>
          </a:solidFill>
          <a:latin typeface="+mn-lt"/>
          <a:ea typeface="+mn-ea"/>
          <a:cs typeface="+mn-cs"/>
        </a:defRPr>
      </a:lvl3pPr>
      <a:lvl4pPr marL="1377950" indent="-3540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 2" pitchFamily="18" charset="2"/>
        <a:buChar char="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719263" indent="-3413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 2" pitchFamily="18" charset="2"/>
        <a:buChar char="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0" y="571500"/>
            <a:ext cx="6500813" cy="5656263"/>
          </a:xfrm>
          <a:prstGeom prst="rect">
            <a:avLst/>
          </a:prstGeom>
          <a:noFill/>
          <a:ln w="76200">
            <a:solidFill>
              <a:schemeClr val="accent6"/>
            </a:solidFill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714625" y="2500313"/>
            <a:ext cx="4214813" cy="214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2071688" y="571500"/>
            <a:ext cx="5786437" cy="5238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Cambria" pitchFamily="18" charset="0"/>
                <a:cs typeface="Arial" charset="0"/>
              </a:rPr>
              <a:t>АТТЕСТАЦИЯ ПЕДАГОГОВ</a:t>
            </a: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214313" y="1357313"/>
            <a:ext cx="1714500" cy="150018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2000250" y="1285875"/>
            <a:ext cx="5286375" cy="2143125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ru-RU" b="1" dirty="0">
                <a:solidFill>
                  <a:schemeClr val="tx1"/>
                </a:solidFill>
              </a:rPr>
              <a:t> КВАЛИФИКАЦИОННАЯ КАТЕГОРИЯ</a:t>
            </a:r>
          </a:p>
          <a:p>
            <a:pPr>
              <a:defRPr/>
            </a:pPr>
            <a:r>
              <a:rPr lang="ru-RU" sz="2400" dirty="0" err="1">
                <a:solidFill>
                  <a:schemeClr val="tx1"/>
                </a:solidFill>
              </a:rPr>
              <a:t>Антонян</a:t>
            </a:r>
            <a:r>
              <a:rPr lang="ru-RU" sz="2400" dirty="0">
                <a:solidFill>
                  <a:schemeClr val="tx1"/>
                </a:solidFill>
              </a:rPr>
              <a:t> Э.С.</a:t>
            </a:r>
            <a:r>
              <a:rPr lang="ru-RU" b="1" dirty="0">
                <a:solidFill>
                  <a:schemeClr val="tx1"/>
                </a:solidFill>
              </a:rPr>
              <a:t>     </a:t>
            </a:r>
          </a:p>
          <a:p>
            <a:pPr>
              <a:defRPr/>
            </a:pPr>
            <a:r>
              <a:rPr lang="ru-RU" sz="2400" dirty="0">
                <a:solidFill>
                  <a:schemeClr val="tx1"/>
                </a:solidFill>
              </a:rPr>
              <a:t>Грибова О.А.</a:t>
            </a:r>
          </a:p>
          <a:p>
            <a:pPr>
              <a:defRPr/>
            </a:pPr>
            <a:r>
              <a:rPr lang="ru-RU" sz="2400" dirty="0" err="1">
                <a:solidFill>
                  <a:schemeClr val="tx1"/>
                </a:solidFill>
              </a:rPr>
              <a:t>Поддубная</a:t>
            </a:r>
            <a:r>
              <a:rPr lang="ru-RU" sz="2400" dirty="0">
                <a:solidFill>
                  <a:schemeClr val="tx1"/>
                </a:solidFill>
              </a:rPr>
              <a:t> Т.В.         </a:t>
            </a:r>
          </a:p>
          <a:p>
            <a:pPr>
              <a:defRPr/>
            </a:pPr>
            <a:r>
              <a:rPr lang="ru-RU" b="1" dirty="0">
                <a:solidFill>
                  <a:schemeClr val="tx1"/>
                </a:solidFill>
              </a:rPr>
              <a:t>                       ( СЕНТЯБРЬ-ОКТЯБРЬ 2016 Г.)</a:t>
            </a: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7215188" y="3571875"/>
            <a:ext cx="1714500" cy="150018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1928813" y="3571875"/>
            <a:ext cx="5286375" cy="2286000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ВЫСШАЯ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КВАЛИФИКАЦИОННАЯ КАТЕГОРИЯ</a:t>
            </a: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400" dirty="0" err="1">
                <a:solidFill>
                  <a:schemeClr val="tx1"/>
                </a:solidFill>
              </a:rPr>
              <a:t>Кишова</a:t>
            </a:r>
            <a:r>
              <a:rPr lang="ru-RU" sz="2400" dirty="0">
                <a:solidFill>
                  <a:schemeClr val="tx1"/>
                </a:solidFill>
              </a:rPr>
              <a:t> Ю.В.</a:t>
            </a:r>
          </a:p>
          <a:p>
            <a:pPr>
              <a:defRPr/>
            </a:pPr>
            <a:endParaRPr lang="ru-RU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chemeClr val="tx1"/>
                </a:solidFill>
              </a:rPr>
              <a:t>                           (ДЕКАБРЬ 2016 Г.)</a:t>
            </a: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1714500" y="214313"/>
            <a:ext cx="5786438" cy="8921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dirty="0">
                <a:latin typeface="Cambria" pitchFamily="18" charset="0"/>
                <a:cs typeface="Arial" charset="0"/>
              </a:rPr>
              <a:t>АТТЕСТАЦИЯ </a:t>
            </a:r>
          </a:p>
          <a:p>
            <a:pPr algn="ctr">
              <a:defRPr/>
            </a:pPr>
            <a:r>
              <a:rPr lang="ru-RU" sz="2600" b="1" dirty="0">
                <a:latin typeface="Cambria" pitchFamily="18" charset="0"/>
                <a:cs typeface="Arial" charset="0"/>
              </a:rPr>
              <a:t>ПЕДАГОГОВ В 2016/2017 УЧ.Г.</a:t>
            </a: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0" y="214313"/>
            <a:ext cx="1428750" cy="10001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57250" y="1785938"/>
          <a:ext cx="7500938" cy="3048000"/>
        </p:xfrm>
        <a:graphic>
          <a:graphicData uri="http://schemas.openxmlformats.org/drawingml/2006/table">
            <a:tbl>
              <a:tblPr/>
              <a:tblGrid>
                <a:gridCol w="3906838"/>
                <a:gridCol w="3594100"/>
              </a:tblGrid>
              <a:tr h="1035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Подготовка и проведение аттестации педагогических работников: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На высшую категорию: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Кишова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Ю.В.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На первую категорию: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Антонян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Э.С.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Грибова О.А.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Поддубная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Т.В.</a:t>
                      </a:r>
                    </a:p>
                  </a:txBody>
                  <a:tcPr marL="42203" marR="422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          согласно графика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ноябрь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сентябрь</a:t>
                      </a:r>
                    </a:p>
                  </a:txBody>
                  <a:tcPr marL="42203" marR="422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1785938" y="0"/>
            <a:ext cx="5786437" cy="8921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dirty="0">
                <a:latin typeface="Cambria" pitchFamily="18" charset="0"/>
                <a:cs typeface="Arial" charset="0"/>
              </a:rPr>
              <a:t>ПОВЫШЕНИЕ КВАЛИФИКАЦИИ ПЕДАГОГОВ В 2016/2017 УЧ.Г.</a:t>
            </a: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0" y="0"/>
            <a:ext cx="1428750" cy="10001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313" y="1036638"/>
          <a:ext cx="8643937" cy="5608637"/>
        </p:xfrm>
        <a:graphic>
          <a:graphicData uri="http://schemas.openxmlformats.org/drawingml/2006/table">
            <a:tbl>
              <a:tblPr/>
              <a:tblGrid>
                <a:gridCol w="500034"/>
                <a:gridCol w="2413888"/>
                <a:gridCol w="1107789"/>
                <a:gridCol w="2764899"/>
                <a:gridCol w="1857388"/>
              </a:tblGrid>
              <a:tr h="485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50" dirty="0">
                          <a:latin typeface="Times New Roman"/>
                          <a:ea typeface="Calibri"/>
                          <a:cs typeface="Mangal"/>
                        </a:rPr>
                        <a:t>№ </a:t>
                      </a:r>
                      <a:r>
                        <a:rPr lang="ru-RU" sz="1600" b="1" kern="150" dirty="0" err="1">
                          <a:latin typeface="Times New Roman"/>
                          <a:ea typeface="Calibri"/>
                          <a:cs typeface="Mangal"/>
                        </a:rPr>
                        <a:t>п</a:t>
                      </a:r>
                      <a:r>
                        <a:rPr lang="ru-RU" sz="1600" b="1" kern="150" dirty="0">
                          <a:latin typeface="Times New Roman"/>
                          <a:ea typeface="Calibri"/>
                          <a:cs typeface="Mangal"/>
                        </a:rPr>
                        <a:t>/</a:t>
                      </a:r>
                      <a:r>
                        <a:rPr lang="ru-RU" sz="1600" b="1" kern="150" dirty="0" err="1">
                          <a:latin typeface="Times New Roman"/>
                          <a:ea typeface="Calibri"/>
                          <a:cs typeface="Mangal"/>
                        </a:rPr>
                        <a:t>п</a:t>
                      </a:r>
                      <a:endParaRPr lang="ru-RU" sz="1600" b="1" kern="150" dirty="0">
                        <a:latin typeface="Arial"/>
                        <a:ea typeface="Calibri"/>
                        <a:cs typeface="Mangal"/>
                      </a:endParaRPr>
                    </a:p>
                  </a:txBody>
                  <a:tcPr marL="52672" marR="52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50" dirty="0">
                          <a:latin typeface="Times New Roman"/>
                          <a:ea typeface="Calibri"/>
                          <a:cs typeface="Mangal"/>
                        </a:rPr>
                        <a:t>Ф.И.О.</a:t>
                      </a:r>
                      <a:endParaRPr lang="ru-RU" sz="1600" b="1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50" dirty="0">
                          <a:latin typeface="Times New Roman"/>
                          <a:ea typeface="Calibri"/>
                          <a:cs typeface="Mangal"/>
                        </a:rPr>
                        <a:t>педагога</a:t>
                      </a:r>
                      <a:endParaRPr lang="ru-RU" sz="1600" b="1" kern="150" dirty="0">
                        <a:latin typeface="Arial"/>
                        <a:ea typeface="Calibri"/>
                        <a:cs typeface="Mangal"/>
                      </a:endParaRPr>
                    </a:p>
                  </a:txBody>
                  <a:tcPr marL="52672" marR="52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50" dirty="0">
                          <a:latin typeface="Times New Roman"/>
                          <a:ea typeface="Calibri"/>
                          <a:cs typeface="Mangal"/>
                        </a:rPr>
                        <a:t>Кол-во </a:t>
                      </a:r>
                      <a:endParaRPr lang="ru-RU" sz="1600" b="1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50" dirty="0">
                          <a:latin typeface="Times New Roman"/>
                          <a:ea typeface="Calibri"/>
                          <a:cs typeface="Mangal"/>
                        </a:rPr>
                        <a:t>часов</a:t>
                      </a:r>
                      <a:endParaRPr lang="ru-RU" sz="1600" b="1" kern="150" dirty="0">
                        <a:latin typeface="Arial"/>
                        <a:ea typeface="Calibri"/>
                        <a:cs typeface="Mangal"/>
                      </a:endParaRPr>
                    </a:p>
                  </a:txBody>
                  <a:tcPr marL="52672" marR="52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50" dirty="0">
                          <a:latin typeface="Times New Roman"/>
                          <a:ea typeface="Calibri"/>
                          <a:cs typeface="Mangal"/>
                        </a:rPr>
                        <a:t>Название курсов </a:t>
                      </a:r>
                      <a:endParaRPr lang="ru-RU" sz="1600" b="1" kern="150" dirty="0">
                        <a:latin typeface="Arial"/>
                        <a:ea typeface="Calibri"/>
                        <a:cs typeface="Mangal"/>
                      </a:endParaRPr>
                    </a:p>
                  </a:txBody>
                  <a:tcPr marL="52672" marR="52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50" dirty="0">
                          <a:latin typeface="Times New Roman"/>
                          <a:ea typeface="Calibri"/>
                          <a:cs typeface="Mangal"/>
                        </a:rPr>
                        <a:t>Ответственный </a:t>
                      </a:r>
                      <a:endParaRPr lang="ru-RU" sz="1600" b="1" kern="150" dirty="0">
                        <a:latin typeface="Arial"/>
                        <a:ea typeface="Calibri"/>
                        <a:cs typeface="Mangal"/>
                      </a:endParaRPr>
                    </a:p>
                  </a:txBody>
                  <a:tcPr marL="52672" marR="52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570">
                <a:tc>
                  <a:txBody>
                    <a:bodyPr/>
                    <a:lstStyle/>
                    <a:p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52672" marR="52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50" dirty="0">
                          <a:latin typeface="Times New Roman"/>
                          <a:ea typeface="Calibri"/>
                          <a:cs typeface="Mangal"/>
                        </a:rPr>
                        <a:t>2016 </a:t>
                      </a:r>
                      <a:r>
                        <a:rPr lang="ru-RU" sz="1600" b="1" kern="150" dirty="0" smtClean="0">
                          <a:latin typeface="Times New Roman"/>
                          <a:ea typeface="Calibri"/>
                          <a:cs typeface="Mangal"/>
                        </a:rPr>
                        <a:t>-2017 учебный год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</a:txBody>
                  <a:tcPr marL="52672" marR="52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2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50">
                          <a:latin typeface="Times New Roman"/>
                          <a:ea typeface="Calibri"/>
                          <a:cs typeface="Mangal"/>
                        </a:rPr>
                        <a:t>1.</a:t>
                      </a:r>
                      <a:endParaRPr lang="ru-RU" sz="1400" kern="150">
                        <a:latin typeface="Arial"/>
                        <a:ea typeface="Calibri"/>
                        <a:cs typeface="Mangal"/>
                      </a:endParaRPr>
                    </a:p>
                  </a:txBody>
                  <a:tcPr marL="52672" marR="52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Василькова Л.В.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50" dirty="0" err="1">
                          <a:latin typeface="Times New Roman"/>
                          <a:ea typeface="Calibri"/>
                          <a:cs typeface="Mangal"/>
                        </a:rPr>
                        <a:t>Кишова</a:t>
                      </a: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 Ю.В.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Степнова О.Н.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Шаталова Л.В.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50" dirty="0" err="1">
                          <a:latin typeface="Times New Roman"/>
                          <a:ea typeface="Calibri"/>
                          <a:cs typeface="Mangal"/>
                        </a:rPr>
                        <a:t>Поддубная</a:t>
                      </a: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 Т.В.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</a:txBody>
                  <a:tcPr marL="52672" marR="52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не менее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72 часов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</a:txBody>
                  <a:tcPr marL="52672" marR="52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«Современные образовательные технологии как средство реализации ФГОС ДО» 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</a:txBody>
                  <a:tcPr marL="52672" marR="52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50">
                          <a:latin typeface="Times New Roman"/>
                          <a:ea typeface="Calibri"/>
                          <a:cs typeface="Mangal"/>
                        </a:rPr>
                        <a:t>Заведующий</a:t>
                      </a:r>
                      <a:endParaRPr lang="ru-RU" sz="1600" kern="150">
                        <a:latin typeface="Arial"/>
                        <a:ea typeface="Calibri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50">
                          <a:latin typeface="Times New Roman"/>
                          <a:ea typeface="Calibri"/>
                          <a:cs typeface="Mangal"/>
                        </a:rPr>
                        <a:t>Старший воспитатель</a:t>
                      </a:r>
                      <a:endParaRPr lang="ru-RU" sz="1600" kern="150">
                        <a:latin typeface="Arial"/>
                        <a:ea typeface="Calibri"/>
                        <a:cs typeface="Mangal"/>
                      </a:endParaRPr>
                    </a:p>
                  </a:txBody>
                  <a:tcPr marL="52672" marR="52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38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50" dirty="0">
                          <a:latin typeface="Times New Roman"/>
                          <a:ea typeface="Calibri"/>
                          <a:cs typeface="Mangal"/>
                        </a:rPr>
                        <a:t>2.</a:t>
                      </a:r>
                      <a:endParaRPr lang="ru-RU" sz="1400" kern="150" dirty="0">
                        <a:latin typeface="Arial"/>
                        <a:ea typeface="Calibri"/>
                        <a:cs typeface="Mangal"/>
                      </a:endParaRPr>
                    </a:p>
                  </a:txBody>
                  <a:tcPr marL="52672" marR="52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Абрамян Н.В.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50" dirty="0" err="1">
                          <a:latin typeface="Times New Roman"/>
                          <a:ea typeface="Calibri"/>
                          <a:cs typeface="Mangal"/>
                        </a:rPr>
                        <a:t>Антонян</a:t>
                      </a: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 Э.С.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50" dirty="0" err="1">
                          <a:latin typeface="Times New Roman"/>
                          <a:ea typeface="Calibri"/>
                          <a:cs typeface="Mangal"/>
                        </a:rPr>
                        <a:t>Алексанян</a:t>
                      </a: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 И.О.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Грибова О.А.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50" dirty="0" err="1">
                          <a:latin typeface="Times New Roman"/>
                          <a:ea typeface="Calibri"/>
                          <a:cs typeface="Mangal"/>
                        </a:rPr>
                        <a:t>Емельяненко</a:t>
                      </a: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 Т.В.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Литовкина Е.В.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50" dirty="0" err="1">
                          <a:latin typeface="Times New Roman"/>
                          <a:ea typeface="Calibri"/>
                          <a:cs typeface="Mangal"/>
                        </a:rPr>
                        <a:t>Панаиотиди</a:t>
                      </a: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 Э.К.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50" dirty="0" err="1">
                          <a:latin typeface="Times New Roman"/>
                          <a:ea typeface="Calibri"/>
                          <a:cs typeface="Mangal"/>
                        </a:rPr>
                        <a:t>Окасова</a:t>
                      </a: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 Ж.Ж.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Степкина Н.А.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50" dirty="0" err="1">
                          <a:latin typeface="Times New Roman"/>
                          <a:ea typeface="Calibri"/>
                          <a:cs typeface="Mangal"/>
                        </a:rPr>
                        <a:t>Минасян</a:t>
                      </a: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 А.М.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Степанян К.Р.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Гусева А.В.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Сысоева В.П.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50" dirty="0" err="1">
                          <a:latin typeface="Times New Roman"/>
                          <a:ea typeface="Calibri"/>
                          <a:cs typeface="Mangal"/>
                        </a:rPr>
                        <a:t>Хорина</a:t>
                      </a: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 Т.М.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kern="150" dirty="0" err="1">
                          <a:latin typeface="Times New Roman"/>
                          <a:ea typeface="Calibri"/>
                          <a:cs typeface="Mangal"/>
                        </a:rPr>
                        <a:t>Майсурадзе</a:t>
                      </a: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 Т.А.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</a:txBody>
                  <a:tcPr marL="52672" marR="52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не менее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72 часов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</a:txBody>
                  <a:tcPr marL="52672" marR="52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«Современные образовательные технологии как средство реализации ФГОС ДО» 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«Организация коррекционной работы в дошкольной организации в условиях реализации ФГОС ДО»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</a:txBody>
                  <a:tcPr marL="52672" marR="52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Заведующий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latin typeface="Times New Roman"/>
                          <a:ea typeface="Calibri"/>
                          <a:cs typeface="Mangal"/>
                        </a:rPr>
                        <a:t>Старший воспитатель</a:t>
                      </a:r>
                      <a:endParaRPr lang="ru-RU" sz="1600" kern="150" dirty="0">
                        <a:latin typeface="Arial"/>
                        <a:ea typeface="Calibri"/>
                        <a:cs typeface="Mangal"/>
                      </a:endParaRPr>
                    </a:p>
                  </a:txBody>
                  <a:tcPr marL="52672" marR="526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3" descr="ПРЕЗЕН ПРОФ стандарт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63" y="1143000"/>
            <a:ext cx="7143750" cy="5357813"/>
          </a:xfrm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071563" y="285750"/>
            <a:ext cx="7143750" cy="1692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 dirty="0">
                <a:latin typeface="+mj-lt"/>
                <a:cs typeface="Arial" charset="0"/>
              </a:rPr>
              <a:t>ОРГАНИЗАЦИЯ И ФУНКЦИОНИРОВАНИЕ </a:t>
            </a:r>
          </a:p>
          <a:p>
            <a:pPr algn="ctr">
              <a:defRPr/>
            </a:pPr>
            <a:r>
              <a:rPr lang="ru-RU" sz="2400" b="1" u="sng" dirty="0">
                <a:latin typeface="+mj-lt"/>
                <a:cs typeface="Arial" charset="0"/>
              </a:rPr>
              <a:t>С  01.10. 2016 Г.</a:t>
            </a:r>
          </a:p>
          <a:p>
            <a:pPr algn="ctr">
              <a:defRPr/>
            </a:pPr>
            <a:r>
              <a:rPr lang="ru-RU" sz="2400" b="1" u="sng" dirty="0">
                <a:latin typeface="+mj-lt"/>
                <a:cs typeface="Arial" charset="0"/>
              </a:rPr>
              <a:t>ПОСТОЯННО ДЕЙСТВУЮЩЕГО СЕМИНАРА </a:t>
            </a:r>
          </a:p>
          <a:p>
            <a:pPr algn="ctr">
              <a:defRPr/>
            </a:pPr>
            <a:r>
              <a:rPr lang="ru-RU" sz="2400" b="1" u="sng" dirty="0">
                <a:latin typeface="+mj-lt"/>
                <a:cs typeface="Arial" charset="0"/>
              </a:rPr>
              <a:t>ПО РЕАЛИЗЦИИ ФГОС ДО</a:t>
            </a:r>
          </a:p>
          <a:p>
            <a:pPr algn="ctr">
              <a:defRPr/>
            </a:pPr>
            <a:endParaRPr lang="ru-RU" sz="800" b="1" dirty="0">
              <a:latin typeface="+mj-lt"/>
              <a:cs typeface="Arial" charset="0"/>
            </a:endParaRPr>
          </a:p>
        </p:txBody>
      </p:sp>
      <p:pic>
        <p:nvPicPr>
          <p:cNvPr id="8" name="Picture 13" descr="Детскийсад &quot;Сказка&quot; р.п. Вознесенское - ФГОС в ДОУ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00750" y="4643438"/>
            <a:ext cx="200025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000500" y="6072188"/>
            <a:ext cx="1428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642938" y="214313"/>
            <a:ext cx="7929562" cy="8921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dirty="0">
                <a:latin typeface="Cambria" pitchFamily="18" charset="0"/>
                <a:cs typeface="Arial" charset="0"/>
              </a:rPr>
              <a:t>УЧАСТИЕ  В КОНКУРСЕ </a:t>
            </a:r>
          </a:p>
          <a:p>
            <a:pPr algn="ctr">
              <a:defRPr/>
            </a:pPr>
            <a:r>
              <a:rPr lang="ru-RU" sz="2600" b="1" dirty="0">
                <a:latin typeface="Cambria" pitchFamily="18" charset="0"/>
                <a:cs typeface="Arial" charset="0"/>
              </a:rPr>
              <a:t>« ВОСПИТАТЕЛЬ ГОДА РОССИИ- 2017»</a:t>
            </a:r>
          </a:p>
        </p:txBody>
      </p:sp>
      <p:pic>
        <p:nvPicPr>
          <p:cNvPr id="22531" name="Picture 3" descr="C:\Documents and Settings\User\Рабочий стол\картинки\3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0" y="1308100"/>
            <a:ext cx="4572000" cy="4243388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</p:pic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500063" y="5786438"/>
            <a:ext cx="7929562" cy="4921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dirty="0">
                <a:latin typeface="Cambria" pitchFamily="18" charset="0"/>
                <a:cs typeface="Arial" charset="0"/>
              </a:rPr>
              <a:t>ЯНВАРЬ-ФЕВРАЛЬ  2017 ГОДА</a:t>
            </a:r>
          </a:p>
        </p:txBody>
      </p:sp>
    </p:spTree>
  </p:cSld>
  <p:clrMapOvr>
    <a:masterClrMapping/>
  </p:clrMapOvr>
  <p:transition spd="slow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476250"/>
            <a:ext cx="8534400" cy="5848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latin typeface="+mn-lt"/>
                <a:cs typeface="+mn-cs"/>
              </a:rPr>
              <a:t>ГОДОВЫЕ ЗАДАЧИ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latin typeface="+mn-lt"/>
                <a:cs typeface="+mn-cs"/>
              </a:rPr>
              <a:t>НА 2016/2017 УЧЕБНЫЙ 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u="sng" dirty="0">
              <a:latin typeface="+mn-lt"/>
              <a:cs typeface="+mn-cs"/>
            </a:endParaRPr>
          </a:p>
          <a:p>
            <a:pPr algn="just">
              <a:defRPr/>
            </a:pPr>
            <a:r>
              <a:rPr lang="ru-RU" sz="2400" dirty="0">
                <a:latin typeface="+mn-lt"/>
              </a:rPr>
              <a:t>1.Формировать у детей осознанную потребность в здоровом образе жизни путем применения </a:t>
            </a:r>
            <a:r>
              <a:rPr lang="ru-RU" sz="2400" dirty="0" err="1">
                <a:latin typeface="+mn-lt"/>
              </a:rPr>
              <a:t>здоровьесберегающих</a:t>
            </a:r>
            <a:r>
              <a:rPr lang="ru-RU" sz="2400" dirty="0">
                <a:latin typeface="+mn-lt"/>
              </a:rPr>
              <a:t> педагогических технологий в соответствии с ФГОС ДО.</a:t>
            </a:r>
          </a:p>
          <a:p>
            <a:pPr algn="just">
              <a:defRPr/>
            </a:pPr>
            <a:r>
              <a:rPr lang="ru-RU" sz="2400" dirty="0">
                <a:latin typeface="+mn-lt"/>
              </a:rPr>
              <a:t>2.Совершенствовать процесс воспитания безопасного поведения детей в природе  посредством технологии </a:t>
            </a:r>
            <a:r>
              <a:rPr lang="ru-RU" sz="2400" dirty="0" err="1">
                <a:latin typeface="+mn-lt"/>
              </a:rPr>
              <a:t>эксперементирования</a:t>
            </a:r>
            <a:r>
              <a:rPr lang="ru-RU" sz="2400" dirty="0">
                <a:latin typeface="+mn-lt"/>
              </a:rPr>
              <a:t>. </a:t>
            </a:r>
          </a:p>
          <a:p>
            <a:pPr algn="just">
              <a:defRPr/>
            </a:pPr>
            <a:r>
              <a:rPr lang="ru-RU" sz="2400" dirty="0">
                <a:latin typeface="+mn-lt"/>
              </a:rPr>
              <a:t>3.Развивать у дошкольников начала социальной активности путем организации совместной деятельности взрослых и детей.</a:t>
            </a:r>
          </a:p>
          <a:p>
            <a:pPr algn="just">
              <a:defRPr/>
            </a:pPr>
            <a:endParaRPr lang="ru-RU" sz="2400" dirty="0">
              <a:latin typeface="+mj-lt"/>
              <a:cs typeface="Arial" charset="0"/>
            </a:endParaRPr>
          </a:p>
          <a:p>
            <a:pPr algn="just">
              <a:defRPr/>
            </a:pPr>
            <a:endParaRPr lang="ru-RU" sz="2200" dirty="0">
              <a:latin typeface="+mj-lt"/>
              <a:cs typeface="Arial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500063" y="214313"/>
            <a:ext cx="8072437" cy="19383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 dirty="0">
                <a:latin typeface="+mj-lt"/>
                <a:cs typeface="Arial" charset="0"/>
              </a:rPr>
              <a:t>Планируемые мероприятия  по годовой задаче:</a:t>
            </a:r>
          </a:p>
          <a:p>
            <a:pPr algn="ctr">
              <a:defRPr/>
            </a:pPr>
            <a:r>
              <a:rPr lang="ru-RU" sz="2400" dirty="0">
                <a:latin typeface="+mj-lt"/>
                <a:cs typeface="Arial" charset="0"/>
              </a:rPr>
              <a:t> </a:t>
            </a:r>
            <a:r>
              <a:rPr lang="ru-RU" sz="2400" b="1" dirty="0">
                <a:latin typeface="+mj-lt"/>
                <a:cs typeface="Arial" charset="0"/>
              </a:rPr>
              <a:t>«</a:t>
            </a:r>
            <a:r>
              <a:rPr lang="ru-RU" sz="2400" dirty="0">
                <a:latin typeface="+mj-lt"/>
              </a:rPr>
              <a:t>Формировать у детей осознанную потребность в здоровом образе жизни путем применения </a:t>
            </a:r>
            <a:r>
              <a:rPr lang="ru-RU" sz="2400" dirty="0" err="1">
                <a:latin typeface="+mj-lt"/>
              </a:rPr>
              <a:t>здоровьесберегающих</a:t>
            </a:r>
            <a:r>
              <a:rPr lang="ru-RU" sz="2400" dirty="0">
                <a:latin typeface="+mj-lt"/>
              </a:rPr>
              <a:t> педагогических технологий в соответствии с ФГОС ДО</a:t>
            </a:r>
            <a:r>
              <a:rPr lang="ru-RU" sz="2400" b="1" dirty="0">
                <a:latin typeface="+mj-lt"/>
                <a:cs typeface="Arial" charset="0"/>
              </a:rPr>
              <a:t>»</a:t>
            </a:r>
          </a:p>
        </p:txBody>
      </p:sp>
      <p:pic>
        <p:nvPicPr>
          <p:cNvPr id="24579" name="Picture 5" descr="http://img-fotki.yandex.ru/get/3105/mistina.5/0_1ba94_659ffa18_X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813" y="2357438"/>
            <a:ext cx="5000625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0"/>
            <a:ext cx="8072494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cs typeface="Arial" charset="0"/>
              </a:rPr>
              <a:t>Здоровьесберегающие</a:t>
            </a:r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cs typeface="Arial" charset="0"/>
              </a:rPr>
              <a:t>  педагогические технологии </a:t>
            </a:r>
          </a:p>
        </p:txBody>
      </p:sp>
      <p:sp>
        <p:nvSpPr>
          <p:cNvPr id="4" name="Блок-схема: магнитный диск 3"/>
          <p:cNvSpPr/>
          <p:nvPr/>
        </p:nvSpPr>
        <p:spPr>
          <a:xfrm>
            <a:off x="214313" y="1285875"/>
            <a:ext cx="3643312" cy="1000125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88" y="1571625"/>
            <a:ext cx="3571875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atin typeface="+mn-lt"/>
              </a:rPr>
              <a:t>Технологии сохранения и стимулирования здоровья</a:t>
            </a:r>
            <a:endParaRPr lang="ru-RU" dirty="0">
              <a:latin typeface="+mn-lt"/>
            </a:endParaRPr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5143500" y="1214438"/>
            <a:ext cx="3643313" cy="1000125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143500" y="1428750"/>
            <a:ext cx="3571875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atin typeface="+mn-lt"/>
              </a:rPr>
              <a:t>Технологии обучения здоровому образу жизни</a:t>
            </a:r>
            <a:endParaRPr lang="ru-RU" dirty="0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500" y="2357438"/>
            <a:ext cx="2357438" cy="2714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dirty="0" err="1">
                <a:solidFill>
                  <a:schemeClr val="tx1"/>
                </a:solidFill>
              </a:rPr>
              <a:t>Фитбол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>
              <a:defRPr/>
            </a:pPr>
            <a:r>
              <a:rPr lang="ru-RU" dirty="0" err="1">
                <a:solidFill>
                  <a:schemeClr val="tx1"/>
                </a:solidFill>
              </a:rPr>
              <a:t>Остеопатическая</a:t>
            </a:r>
            <a:r>
              <a:rPr lang="ru-RU" dirty="0">
                <a:solidFill>
                  <a:schemeClr val="tx1"/>
                </a:solidFill>
              </a:rPr>
              <a:t>,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дыхательная , гимнастика для глаз;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Дорожка 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здоровья;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Ритмика;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Бодрящий час.</a:t>
            </a: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43688" y="2286000"/>
            <a:ext cx="2143125" cy="2857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Физкультурные занятия;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Спортивные игры;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ОФП ( общая физическая подготовка);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СМИ ( ситуативные малые игры);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Точечный массаж</a:t>
            </a: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-71438" y="2357438"/>
            <a:ext cx="714375" cy="571500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5929312" y="2357438"/>
            <a:ext cx="714375" cy="571500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2643188" y="2357438"/>
            <a:ext cx="3214687" cy="1071562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Коррекционные технологии</a:t>
            </a:r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2500312" y="3500438"/>
            <a:ext cx="714375" cy="571500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214688" y="3571875"/>
            <a:ext cx="3286125" cy="3000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dirty="0" err="1">
                <a:solidFill>
                  <a:schemeClr val="tx1"/>
                </a:solidFill>
              </a:rPr>
              <a:t>ЛФК,Арттерапия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Технология музыкального воздействия;</a:t>
            </a:r>
          </a:p>
          <a:p>
            <a:pPr>
              <a:defRPr/>
            </a:pPr>
            <a:r>
              <a:rPr lang="ru-RU" dirty="0" err="1">
                <a:solidFill>
                  <a:schemeClr val="tx1"/>
                </a:solidFill>
              </a:rPr>
              <a:t>Психогимнастика</a:t>
            </a:r>
            <a:r>
              <a:rPr lang="ru-RU" dirty="0">
                <a:solidFill>
                  <a:schemeClr val="tx1"/>
                </a:solidFill>
              </a:rPr>
              <a:t>;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Артикуляционная гимнастика;</a:t>
            </a:r>
          </a:p>
          <a:p>
            <a:pPr>
              <a:defRPr/>
            </a:pPr>
            <a:r>
              <a:rPr lang="ru-RU" dirty="0" err="1">
                <a:solidFill>
                  <a:schemeClr val="tx1"/>
                </a:solidFill>
              </a:rPr>
              <a:t>Библиотерапия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Массаж с помощью сухого обтирания;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Технология коррекции поведения.</a:t>
            </a: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50" y="279400"/>
          <a:ext cx="8643938" cy="6175375"/>
        </p:xfrm>
        <a:graphic>
          <a:graphicData uri="http://schemas.openxmlformats.org/drawingml/2006/table">
            <a:tbl>
              <a:tblPr/>
              <a:tblGrid>
                <a:gridCol w="5686425"/>
                <a:gridCol w="2957513"/>
              </a:tblGrid>
              <a:tr h="12207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6242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Mangal" pitchFamily="2"/>
                        </a:rPr>
                        <a:t>ПЕДАГОГИЧЕСКИЙ СОВЕТ №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6242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Mangal" pitchFamily="2"/>
                        </a:rPr>
                        <a:t>Тема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Mangal" pitchFamily="2"/>
                        </a:rPr>
                        <a:t>: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Mangal" pitchFamily="2"/>
                        </a:rPr>
                        <a:t>«Применение здоровьсберегающих педагогических технологий в  образовательном процессе дошкольного учреждения в соответствие с ФГОС ДО»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Mangal" pitchFamily="2"/>
                        </a:rPr>
                        <a:t>  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Mangal" pitchFamily="2"/>
                      </a:endParaRPr>
                    </a:p>
                  </a:txBody>
                  <a:tcPr marL="114300" marR="1143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проведения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207" marR="3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207" marR="3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О п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Mangal" pitchFamily="2"/>
                        </a:rPr>
                        <a:t>рименении здоровьесберегающих технологий в образовательном процессе дошкольного учреждения в соответствие с ФГОС ДО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Mangal" pitchFamily="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Заведующий ДОУ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Сердарова О.Ю.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 Об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эффективных подходах к комплексному решению вопросов оздоровления детей дошкольного возраста.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Ст.воспитатель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Осипова Ж.М.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Об опыте применения   технологий обучения здоровому образу жизни в работе с детьми.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Инструкторы по ФЗК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Сердюкова М.В.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Павлюк Ю.Н.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Об опыте использования коррекционных технологий в работе с детьми групп компенсирующей направленности.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Учителя-логопеды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Силютина Н.В.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Гусева А.В.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Об опыте применения   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технологии сохранения и стимулирования здоровья.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Воспитатели групп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Об обеспечении психологического благополучия детей в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Педагог-психолог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Переверзева О.Н.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50" y="279400"/>
          <a:ext cx="8643938" cy="5548313"/>
        </p:xfrm>
        <a:graphic>
          <a:graphicData uri="http://schemas.openxmlformats.org/drawingml/2006/table">
            <a:tbl>
              <a:tblPr/>
              <a:tblGrid>
                <a:gridCol w="5686425"/>
                <a:gridCol w="2957513"/>
              </a:tblGrid>
              <a:tr h="12207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6242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Mangal" pitchFamily="2"/>
                        </a:rPr>
                        <a:t>ПЕДАГОГИЧЕСКИЙ СОВЕТ № 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6242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Mangal" pitchFamily="2"/>
                        </a:rPr>
                        <a:t>Тема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Mangal" pitchFamily="2"/>
                        </a:rPr>
                        <a:t>: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Arial" pitchFamily="34" charset="0"/>
                        </a:rPr>
                        <a:t>«Оптимизация здоровьесбережения воспитанников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62425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Arial" pitchFamily="34" charset="0"/>
                        </a:rPr>
                        <a:t>в рамках реализации ФГОС ДО».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Arial" pitchFamily="34" charset="0"/>
                        </a:rPr>
                        <a:t> 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114300" marR="1143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проведения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207" marR="3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207" marR="3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Mangal" pitchFamily="2"/>
                        </a:rPr>
                        <a:t>Об   актуальности оптимизации здоровьесбережения воспитанников в рамках реализации ФГОС ДО»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Mangal" pitchFamily="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 ДОУ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Сердарова О.Ю.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Mangal" pitchFamily="2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Mangal" pitchFamily="2"/>
                        </a:rPr>
                        <a:t>Мониторинг заболеваемости воспитанников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Mangal" pitchFamily="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Медсестра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Макеева О.А.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Mangal" pitchFamily="2"/>
                        </a:rPr>
                        <a:t> О формировании культурно-гигиенических навыков дошкольников в процессе различных видов деятельности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Mangal" pitchFamily="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средних групп</a:t>
                      </a: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Mangal" pitchFamily="2"/>
                        </a:rPr>
                        <a:t> Об опыте  проведения физкультурных досугов и развлечений как эффективных форм физического развития дошкольников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Mangal" pitchFamily="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Mangal" pitchFamily="2"/>
                        </a:rPr>
                        <a:t>Инструкторы по ФЗК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Mangal" pitchFamily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Mangal" pitchFamily="2"/>
                        </a:rPr>
                        <a:t>Сердюкова М.В.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Mangal" pitchFamily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Mangal" pitchFamily="2"/>
                        </a:rPr>
                        <a:t>Павлюк Ю.Н.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Mangal" pitchFamily="2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62425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Mangal" pitchFamily="2"/>
                        </a:rPr>
                        <a:t>О результатах анкетирования родителей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Mangal" pitchFamily="2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Mangal" pitchFamily="2"/>
                        </a:rPr>
                        <a:t>Педагог-психолог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Mangal" pitchFamily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Mangal" pitchFamily="2"/>
                        </a:rPr>
                        <a:t>Переверзева О.Н.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Mangal" pitchFamily="2"/>
                      </a:endParaRPr>
                    </a:p>
                  </a:txBody>
                  <a:tcPr marL="6350" marR="63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99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Заголовок 3"/>
          <p:cNvPicPr>
            <a:picLocks noGrp="1" noChangeArrowheads="1"/>
          </p:cNvPicPr>
          <p:nvPr>
            <p:ph type="ctrTitle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313" y="2071688"/>
            <a:ext cx="7151687" cy="2109787"/>
          </a:xfr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625" y="285750"/>
          <a:ext cx="8429625" cy="6415088"/>
        </p:xfrm>
        <a:graphic>
          <a:graphicData uri="http://schemas.openxmlformats.org/drawingml/2006/table">
            <a:tbl>
              <a:tblPr/>
              <a:tblGrid>
                <a:gridCol w="8429625"/>
              </a:tblGrid>
              <a:tr h="15813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Мониторинг заболеваемости воспитанников ( ежеквартально)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Октябрь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Организация семинара- практикума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:«Формирование привычки к здоровому образу жизни у дошкольников, педагогов и  родителей»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Консультация для </a:t>
                      </a: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педагогов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: «Планирование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здоровьесберегающих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 технологий в режиме дня»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Mangal" pitchFamily="2"/>
                      </a:endParaRP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2F4"/>
                    </a:solidFill>
                  </a:tcPr>
                </a:tc>
              </a:tr>
              <a:tr h="1581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Оформление  конспектов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проведения комплекса гимнастик и методик оздоровления.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Arial" pitchFamily="34" charset="0"/>
                        </a:rPr>
                        <a:t>Октябрь, Апрель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Arial" pitchFamily="34" charset="0"/>
                        </a:rPr>
                        <a:t>Осенняя и весенняя олимпиада для старших дошкольников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Ноябрь, Февраль, Май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Выставка тематических газет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 «Будем здоровы!»</a:t>
                      </a: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2F4"/>
                    </a:solidFill>
                  </a:tcPr>
                </a:tc>
              </a:tr>
              <a:tr h="312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Февраль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Месяц здоровья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«Будь здоров без докторов»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Музыкально-спортивное развлечение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«Наши дедушки и папы – славные солдаты»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Март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Анкетирование родителей по теме « Здоровье моего ребенка»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Апрель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Оперативный контроль: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 «Качество проведения технологий обучения здоровому образу жизни в работе с детьми», «Организация культурно-гигиенических навыков у детей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д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/в».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pitchFamily="34" charset="0"/>
                      </a:endParaRPr>
                    </a:p>
                  </a:txBody>
                  <a:tcPr marL="114300" marR="1143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14290"/>
            <a:ext cx="8072494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cs typeface="Arial" charset="0"/>
              </a:rPr>
              <a:t>ДОПОЛНИТЕЛЬНОЕ ОБРАЗОВАНИЕ СПОРТИВНО-ОЗДОРОВИТЕЛЬНОЙ НАПРАВЛЕННОСТИ</a:t>
            </a:r>
          </a:p>
        </p:txBody>
      </p:sp>
      <p:pic>
        <p:nvPicPr>
          <p:cNvPr id="88069" name="Picture 5" descr="C:\Documents and Settings\User\Рабочий стол\картинки\516173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2482850"/>
            <a:ext cx="4143375" cy="2932113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</p:pic>
      <p:sp>
        <p:nvSpPr>
          <p:cNvPr id="9" name="Блок-схема: перфолента 8"/>
          <p:cNvSpPr/>
          <p:nvPr/>
        </p:nvSpPr>
        <p:spPr>
          <a:xfrm>
            <a:off x="285750" y="1928813"/>
            <a:ext cx="3571875" cy="1071562"/>
          </a:xfrm>
          <a:prstGeom prst="flowChartPunchedTape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КРУЖОК   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«СА-ФИ-ДАНСЕ»</a:t>
            </a: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5000625" y="1714500"/>
            <a:ext cx="3786188" cy="1143000"/>
          </a:xfrm>
          <a:prstGeom prst="flowChartPunchedTape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КРУЖОК   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«ШКОЛА МЯЧА»</a:t>
            </a:r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2571750" y="5286375"/>
            <a:ext cx="3929063" cy="1214438"/>
          </a:xfrm>
          <a:prstGeom prst="flowChartPunchedTape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КРУЖОК   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«ЗДОРОВЯЧОК»</a:t>
            </a:r>
          </a:p>
        </p:txBody>
      </p:sp>
    </p:spTree>
  </p:cSld>
  <p:clrMapOvr>
    <a:masterClrMapping/>
  </p:clrMapOvr>
  <p:transition spd="slow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500063" y="214313"/>
            <a:ext cx="8072437" cy="14462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 dirty="0">
                <a:latin typeface="+mj-lt"/>
                <a:cs typeface="Arial" charset="0"/>
              </a:rPr>
              <a:t>Планируемые мероприятия  по годовой задаче:</a:t>
            </a:r>
          </a:p>
          <a:p>
            <a:pPr algn="ctr">
              <a:defRPr/>
            </a:pPr>
            <a:r>
              <a:rPr lang="ru-RU" sz="2400" dirty="0">
                <a:latin typeface="+mj-lt"/>
                <a:cs typeface="Arial" charset="0"/>
              </a:rPr>
              <a:t> </a:t>
            </a:r>
            <a:r>
              <a:rPr lang="ru-RU" sz="2000" b="1" dirty="0">
                <a:latin typeface="+mj-lt"/>
                <a:cs typeface="Arial" charset="0"/>
              </a:rPr>
              <a:t>«</a:t>
            </a:r>
            <a:r>
              <a:rPr lang="ru-RU" sz="2000" b="1" dirty="0">
                <a:latin typeface="+mj-lt"/>
              </a:rPr>
              <a:t>Совершенствовать процесс воспитания безопасного поведения детей в природе  посредством технологии экспериментирования</a:t>
            </a:r>
            <a:r>
              <a:rPr lang="ru-RU" sz="2000" dirty="0"/>
              <a:t>»</a:t>
            </a:r>
          </a:p>
        </p:txBody>
      </p:sp>
      <p:pic>
        <p:nvPicPr>
          <p:cNvPr id="33795" name="Picture 9" descr="C:\Documents and Settings\User\Рабочий стол\картинки\925082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928813"/>
            <a:ext cx="6323013" cy="4214812"/>
          </a:xfrm>
          <a:prstGeom prst="rect">
            <a:avLst/>
          </a:prstGeom>
          <a:noFill/>
          <a:ln w="76200">
            <a:solidFill>
              <a:schemeClr val="accent3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6438" y="-165100"/>
            <a:ext cx="8083550" cy="1670050"/>
          </a:xfrm>
        </p:spPr>
      </p:pic>
      <p:pic>
        <p:nvPicPr>
          <p:cNvPr id="95235" name="Picture 3" descr="F:\DCIM\101_PANA\P101015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00188" y="1785938"/>
            <a:ext cx="6143625" cy="4608512"/>
          </a:xfrm>
          <a:ln w="76200">
            <a:solidFill>
              <a:schemeClr val="bg2">
                <a:lumMod val="75000"/>
              </a:schemeClr>
            </a:solidFill>
          </a:ln>
        </p:spPr>
      </p:pic>
    </p:spTree>
  </p:cSld>
  <p:clrMapOvr>
    <a:masterClrMapping/>
  </p:clrMapOvr>
  <p:transition spd="slow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3" y="150813"/>
          <a:ext cx="8715375" cy="6432550"/>
        </p:xfrm>
        <a:graphic>
          <a:graphicData uri="http://schemas.openxmlformats.org/drawingml/2006/table">
            <a:tbl>
              <a:tblPr/>
              <a:tblGrid>
                <a:gridCol w="511175"/>
                <a:gridCol w="5791200"/>
                <a:gridCol w="2413000"/>
              </a:tblGrid>
              <a:tr h="1762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62425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Педагогический совет № 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Mangal" pitchFamily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62425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Тема: «Формирование  у детей основ безопасного поведения в природе в процессе детского экспериментирования» 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Mangal" pitchFamily="2"/>
                      </a:endParaRP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План проведения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4.1.</a:t>
                      </a: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О совершенствовании профессиональных качеств педагогов в процессе организации экспериментальной деятельности</a:t>
                      </a: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Заведующий ДОУ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Сердарова О.Ю.</a:t>
                      </a: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4.2.</a:t>
                      </a: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Об организации элементарных опытов на занятиях по  ознакомления с природой. </a:t>
                      </a: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Вос-ли младших  гр.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Алексанян И.О.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Минасян А.М.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Питюнова В.Е.</a:t>
                      </a: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4.3.</a:t>
                      </a: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Об организации опытнической деятельности в процессе НОД. </a:t>
                      </a: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Вос-ли старших  подготов. групп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Миронова Н.В.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Кишова Ю.В.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Хорина Т.М.</a:t>
                      </a: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4.4.</a:t>
                      </a: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Презентация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опытов и экспериментов  педагогами разных возрастных групп.</a:t>
                      </a: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Воспитатели групп</a:t>
                      </a: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4.6.</a:t>
                      </a: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О развитии познавательного интереса у старших  дошкольников в процессе опытно-экспериментальной деятельности</a:t>
                      </a: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Педагог-психолог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Переверзева О.Н.</a:t>
                      </a: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4.7.</a:t>
                      </a: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О результатах тематической проверки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«Организация опытно-экспериментальной деятельности»</a:t>
                      </a: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Ст.воспитатель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Осипова Ж.М.</a:t>
                      </a:r>
                    </a:p>
                  </a:txBody>
                  <a:tcPr marL="56561" marR="565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357188"/>
          <a:ext cx="4857750" cy="6000750"/>
        </p:xfrm>
        <a:graphic>
          <a:graphicData uri="http://schemas.openxmlformats.org/drawingml/2006/table">
            <a:tbl>
              <a:tblPr/>
              <a:tblGrid>
                <a:gridCol w="4857784"/>
              </a:tblGrid>
              <a:tr h="6000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НОЯБРЬ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u="sng" kern="15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Mangal"/>
                        </a:rPr>
                        <a:t>Организация семинара , с использованием презентации:  </a:t>
                      </a:r>
                      <a:endParaRPr lang="ru-RU" sz="1800" kern="15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Mang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5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Mangal"/>
                        </a:rPr>
                        <a:t>«Организация экспериментальной работы на занятиях по ознакомлению с окружающим миром»</a:t>
                      </a:r>
                      <a:r>
                        <a:rPr lang="ru-RU" sz="1800" b="1" u="sng" kern="15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Mangal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u="sng" kern="150" dirty="0" smtClean="0">
                          <a:latin typeface="+mj-lt"/>
                          <a:ea typeface="Calibri"/>
                          <a:cs typeface="Mangal"/>
                        </a:rPr>
                        <a:t>ЯНВАРЬ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u="sng" kern="150" dirty="0" smtClean="0">
                          <a:latin typeface="+mj-lt"/>
                          <a:ea typeface="Calibri"/>
                          <a:cs typeface="Mangal"/>
                        </a:rPr>
                        <a:t>Консультация </a:t>
                      </a:r>
                      <a:r>
                        <a:rPr lang="ru-RU" sz="1800" u="sng" kern="150" dirty="0">
                          <a:latin typeface="+mj-lt"/>
                          <a:ea typeface="Calibri"/>
                          <a:cs typeface="Mangal"/>
                        </a:rPr>
                        <a:t>для педагогов:</a:t>
                      </a:r>
                      <a:endParaRPr lang="ru-RU" sz="1800" kern="150" dirty="0">
                        <a:latin typeface="+mj-lt"/>
                        <a:ea typeface="Calibri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50" dirty="0">
                          <a:latin typeface="+mj-lt"/>
                          <a:ea typeface="Calibri"/>
                          <a:cs typeface="Mangal"/>
                        </a:rPr>
                        <a:t>«Методика детского экспериментирования</a:t>
                      </a:r>
                      <a:r>
                        <a:rPr lang="ru-RU" sz="1800" kern="150" dirty="0" smtClean="0">
                          <a:latin typeface="+mj-lt"/>
                          <a:ea typeface="Calibri"/>
                          <a:cs typeface="Mangal"/>
                        </a:rPr>
                        <a:t>»</a:t>
                      </a:r>
                      <a:r>
                        <a:rPr lang="ru-RU" sz="1800" b="1" u="sng" kern="15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Mangal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u="sng" kern="15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Mangal"/>
                        </a:rPr>
                        <a:t>ФЕВРАЛЬ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u="sng" kern="15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Mangal"/>
                        </a:rPr>
                        <a:t>Организация смотра-конкурса центров</a:t>
                      </a:r>
                      <a:r>
                        <a:rPr lang="ru-RU" sz="1800" kern="15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Mangal"/>
                        </a:rPr>
                        <a:t> познания и экспериментирования</a:t>
                      </a:r>
                      <a:r>
                        <a:rPr lang="ru-RU" sz="1800" u="sng" kern="15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Mangal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kern="150" dirty="0">
                        <a:latin typeface="+mj-lt"/>
                        <a:ea typeface="Calibri"/>
                        <a:cs typeface="Mang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50" dirty="0">
                          <a:latin typeface="+mj-lt"/>
                          <a:ea typeface="Calibri"/>
                          <a:cs typeface="Mangal"/>
                        </a:rPr>
                        <a:t> </a:t>
                      </a:r>
                      <a:r>
                        <a:rPr lang="ru-RU" sz="1800" b="1" u="sng" kern="150" dirty="0" smtClean="0">
                          <a:latin typeface="+mj-lt"/>
                          <a:ea typeface="Calibri"/>
                          <a:cs typeface="Mangal"/>
                        </a:rPr>
                        <a:t>ФЕВРАЛЬ</a:t>
                      </a:r>
                      <a:endParaRPr lang="ru-RU" sz="1800" b="1" u="sng" kern="150" dirty="0">
                        <a:latin typeface="+mj-lt"/>
                        <a:ea typeface="Calibri"/>
                        <a:cs typeface="Mang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800" u="sng" dirty="0">
                          <a:latin typeface="+mj-lt"/>
                          <a:ea typeface="Calibri"/>
                          <a:cs typeface="Times New Roman"/>
                        </a:rPr>
                        <a:t>Организация тематической</a:t>
                      </a:r>
                      <a:r>
                        <a:rPr lang="ru-RU" sz="18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u="sng" dirty="0">
                          <a:latin typeface="+mj-lt"/>
                          <a:ea typeface="Calibri"/>
                          <a:cs typeface="Times New Roman"/>
                        </a:rPr>
                        <a:t>проверки по теме</a:t>
                      </a:r>
                      <a:r>
                        <a:rPr lang="ru-RU" sz="1800" dirty="0">
                          <a:latin typeface="+mj-lt"/>
                          <a:ea typeface="Calibri"/>
                          <a:cs typeface="Times New Roman"/>
                        </a:rPr>
                        <a:t>: «Организация опытно-экспериментальной деятельности</a:t>
                      </a:r>
                      <a:r>
                        <a:rPr lang="ru-RU" sz="1800" dirty="0" smtClean="0">
                          <a:latin typeface="+mj-lt"/>
                          <a:ea typeface="Calibri"/>
                          <a:cs typeface="Times New Roman"/>
                        </a:rPr>
                        <a:t>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u="sng" kern="15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Mangal"/>
                        </a:rPr>
                        <a:t>АПРЕЛЬ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u="sng" kern="15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Mangal"/>
                        </a:rPr>
                        <a:t>Организация открытого показа </a:t>
                      </a:r>
                      <a:r>
                        <a:rPr lang="ru-RU" sz="1800" kern="15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Mangal"/>
                        </a:rPr>
                        <a:t>  деятельности детей в лаборатории в старших группах </a:t>
                      </a:r>
                      <a:endParaRPr lang="ru-RU" sz="1800" kern="150" dirty="0">
                        <a:latin typeface="+mj-lt"/>
                        <a:ea typeface="Calibri"/>
                        <a:cs typeface="Mangal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94209" name="Picture 1" descr="C:\Documents and Settings\User\Рабочий стол\картинки\10705_305f0003b5708f4c3106a965a1b0687a.jp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57875" y="1071563"/>
            <a:ext cx="2786063" cy="3633787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</p:pic>
    </p:spTree>
  </p:cSld>
  <p:clrMapOvr>
    <a:masterClrMapping/>
  </p:clrMapOvr>
  <p:transition spd="slow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14282" y="428604"/>
          <a:ext cx="8501122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42938" y="214313"/>
            <a:ext cx="8072437" cy="13843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 dirty="0">
                <a:latin typeface="+mj-lt"/>
                <a:cs typeface="Arial" charset="0"/>
              </a:rPr>
              <a:t>Планируемые мероприятия  по годовой задаче:</a:t>
            </a:r>
          </a:p>
          <a:p>
            <a:pPr algn="ctr">
              <a:defRPr/>
            </a:pPr>
            <a:r>
              <a:rPr lang="ru-RU" sz="2000" dirty="0">
                <a:latin typeface="+mj-lt"/>
              </a:rPr>
              <a:t>«Развивать у дошкольников начала социально-коммуникативной активности путем организации совместной деятельности</a:t>
            </a:r>
          </a:p>
          <a:p>
            <a:pPr algn="ctr">
              <a:defRPr/>
            </a:pPr>
            <a:r>
              <a:rPr lang="ru-RU" sz="2000" dirty="0">
                <a:latin typeface="+mj-lt"/>
              </a:rPr>
              <a:t> взрослых и детей»</a:t>
            </a:r>
          </a:p>
        </p:txBody>
      </p:sp>
      <p:pic>
        <p:nvPicPr>
          <p:cNvPr id="35843" name="Picture 5" descr="C:\Documents and Settings\User\Рабочий стол\картинки\qapWrfMq1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1928813"/>
            <a:ext cx="4286250" cy="4286250"/>
          </a:xfrm>
          <a:prstGeom prst="rect">
            <a:avLst/>
          </a:prstGeom>
          <a:noFill/>
          <a:ln w="76200">
            <a:solidFill>
              <a:srgbClr val="00B0F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63" y="500063"/>
          <a:ext cx="8143875" cy="6261100"/>
        </p:xfrm>
        <a:graphic>
          <a:graphicData uri="http://schemas.openxmlformats.org/drawingml/2006/table">
            <a:tbl>
              <a:tblPr/>
              <a:tblGrid>
                <a:gridCol w="5567362"/>
                <a:gridCol w="2576513"/>
              </a:tblGrid>
              <a:tr h="527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62425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Times New Roman" pitchFamily="18" charset="0"/>
                        </a:rPr>
                        <a:t>Педагогический совет № 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62425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Times New Roman" pitchFamily="18" charset="0"/>
                        </a:rPr>
                        <a:t>Тема: «Совершенствование активных форм взаимодействия педагогов и родителей в  вопросах   социально-коммуникативного развития детей дошкольного возраста»</a:t>
                      </a:r>
                      <a:endParaRPr kumimoji="0" lang="ru-RU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Times New Roman" pitchFamily="18" charset="0"/>
                      </a:endParaRPr>
                    </a:p>
                  </a:txBody>
                  <a:tcPr marL="31673" marR="31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проведения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673" marR="31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673" marR="316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О  выполнении нормативных документов по организации взаимодействия ДОУ и семьями в рамках формирования эффективного социально-педагогического партнёрства.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Заведующий ДОУ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Сердарова О.Ю.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Об опыте организации совместной деятельности педагогов с  воспитанников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Старший воспитатель Осипова Ж.М.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Об опыте  использование игровых ситуаций в социально-коммуникативном развитии дошкольников дома  и в  детском саду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Вос-ли  старших групп: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Литовкина Е.В.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Дронова Н.А.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Степаненко Л.П.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Об опыте формирования бесконфликтного поведения и общения детей друг с другом.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Вос-и средних групп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Абрамян Н.В.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Беляева А.В.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Грибова О.А.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019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624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 Об опыте организации образовательных ситуаций  по социально-коммуникативному развитию детей.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Вос-ли логоп. рупп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Степнова О.Н.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Кинасова А.В.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75" y="214313"/>
          <a:ext cx="4500563" cy="6583362"/>
        </p:xfrm>
        <a:graphic>
          <a:graphicData uri="http://schemas.openxmlformats.org/drawingml/2006/table">
            <a:tbl>
              <a:tblPr/>
              <a:tblGrid>
                <a:gridCol w="4500563"/>
              </a:tblGrid>
              <a:tr h="6429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СЕНТЯБРЬ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/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</a:b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 Создание журнала жизни группы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ОКТЯБРЬ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Лекция в форме диалога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:«О концепции программы социально-коммуникативного развития и социального воспитания дошкольников» с детьми и взрослыми»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НОЯБРЬ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Просмотр презентации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«Инновационные формы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 педагогического партнёрства  в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 рамках ФГОС ДО»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ДЕКАБРЬ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Оперативный контроль: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«Создание условий для развития коммуникативного общения взрослого и ребенка»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Анкетирование  педагогов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«Проверьте, какой Вы педагог»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МАРТ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Гостиная  с элементами театрализации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« Давайте говорить друг другу комплименты»</a:t>
                      </a:r>
                    </a:p>
                  </a:txBody>
                  <a:tcPr marL="114300" marR="1143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</a:tbl>
          </a:graphicData>
        </a:graphic>
      </p:graphicFrame>
      <p:pic>
        <p:nvPicPr>
          <p:cNvPr id="37892" name="Picture 2" descr="F:\DCIM\101_PANA\P101014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6313" y="357188"/>
            <a:ext cx="4191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3" descr="C:\Documents and Settings\User\Рабочий стол\картинки\0332211248108193_166467_kopij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3714750"/>
            <a:ext cx="2643187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75" y="642938"/>
            <a:ext cx="7715250" cy="42783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  <a:cs typeface="+mn-cs"/>
              </a:rPr>
              <a:t>План проведения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1.Об итогах  летней оздоровительной работы. Перспективы на 2016/2017 учебный год.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2.</a:t>
            </a:r>
            <a:r>
              <a:rPr lang="ru-RU" sz="2400" dirty="0">
                <a:latin typeface="+mj-lt"/>
                <a:cs typeface="Times New Roman" pitchFamily="18" charset="0"/>
              </a:rPr>
              <a:t>Знакомство с новыми правовыми документами.</a:t>
            </a:r>
          </a:p>
          <a:p>
            <a:pPr>
              <a:defRPr/>
            </a:pPr>
            <a:r>
              <a:rPr lang="ru-RU" sz="2400" dirty="0">
                <a:latin typeface="+mj-lt"/>
                <a:cs typeface="Times New Roman" pitchFamily="18" charset="0"/>
              </a:rPr>
              <a:t>2.</a:t>
            </a:r>
            <a:r>
              <a:rPr lang="ru-RU" sz="2400" dirty="0">
                <a:latin typeface="+mj-lt"/>
                <a:cs typeface="Arial" charset="0"/>
              </a:rPr>
              <a:t>Ознакомление педагогического коллектива с проектом годового плана на 2016/2017 учебный год.</a:t>
            </a:r>
          </a:p>
          <a:p>
            <a:pPr>
              <a:defRPr/>
            </a:pPr>
            <a:r>
              <a:rPr lang="ru-RU" sz="2400" dirty="0">
                <a:latin typeface="+mj-lt"/>
                <a:cs typeface="Arial" charset="0"/>
              </a:rPr>
              <a:t>3.</a:t>
            </a:r>
            <a:r>
              <a:rPr lang="ru-RU" sz="2400" dirty="0"/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Утверждение  учебного графика, учебного  плана, расписания занятий, кружков  на 2016/2017 учебный год.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Утверждение образовательной программы,  рабочих программ педагогов.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5.Решение педсовета.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Прямоугольник 1"/>
          <p:cNvSpPr>
            <a:spLocks noChangeArrowheads="1"/>
          </p:cNvSpPr>
          <p:nvPr/>
        </p:nvSpPr>
        <p:spPr bwMode="auto">
          <a:xfrm>
            <a:off x="1285875" y="214313"/>
            <a:ext cx="6624638" cy="46196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mbria" pitchFamily="18" charset="0"/>
              </a:rPr>
              <a:t>СМОТРЫ  И КОНКУРСЫ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88" y="714375"/>
          <a:ext cx="8501062" cy="5527675"/>
        </p:xfrm>
        <a:graphic>
          <a:graphicData uri="http://schemas.openxmlformats.org/drawingml/2006/table">
            <a:tbl>
              <a:tblPr/>
              <a:tblGrid>
                <a:gridCol w="3671887"/>
                <a:gridCol w="2235200"/>
                <a:gridCol w="2593975"/>
              </a:tblGrid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проведения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Смотр-конкурс готовности групп к новому учебному году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и родители  всех    возрастных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Lucida Sans Unicode" pitchFamily="34" charset="0"/>
                          <a:cs typeface="Mangal" pitchFamily="2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Смотр-конкурс детско-родительского творчества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Lucida Sans Unicode" pitchFamily="34" charset="0"/>
                          <a:cs typeface="Mangal" pitchFamily="2"/>
                        </a:rPr>
                        <a:t>«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Краски осени»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и родители  всех    возрастных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Смотр-конкурс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Моя мама рукодельница»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Воспитатели всех         возрастных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Смотр-конкурс стенных газет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Lucida Sans Unicode" pitchFamily="34" charset="0"/>
                        <a:cs typeface="Mangal" pitchFamily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«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Наша дружная семья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» в старших и подготовительных группах.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и родители  старших дошкольных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Интеллектуальный конкурс «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Шашечный турнир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и родители  старших дошкольных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Смотр-конкурс организации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   центров экспериментирования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Февраль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Воспитатели и родители  всех    возрастных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Конкурс «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Лучшая площадка ДОУ»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и родители  всех    возрастных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 Конкурс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«Турнир выпускников- 2017»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старших дошкольных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59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1357313" y="142875"/>
            <a:ext cx="6624637" cy="4619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Cambria" pitchFamily="18" charset="0"/>
                <a:cs typeface="Arial" charset="0"/>
              </a:rPr>
              <a:t>НЕДЕЛЬКА  ТВОРЧЕСТВА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50" y="857250"/>
          <a:ext cx="8572500" cy="4968875"/>
        </p:xfrm>
        <a:graphic>
          <a:graphicData uri="http://schemas.openxmlformats.org/drawingml/2006/table">
            <a:tbl>
              <a:tblPr/>
              <a:tblGrid>
                <a:gridCol w="608013"/>
                <a:gridCol w="5872162"/>
                <a:gridCol w="2092325"/>
              </a:tblGrid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№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Тематика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Срок проведения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Выставка поздравительных открыток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«Мой любимый воспитатель»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FF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Выставка творческих работ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 днем рождения  город Железноводск»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10 по 16 сентября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Выставка портретов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«Моя любимая мамочка» ( ко дню матери)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ноября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Lucida Sans Unicode" pitchFamily="34" charset="0"/>
                          <a:cs typeface="Mangal" pitchFamily="2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Lucida Sans Unicode" pitchFamily="34" charset="0"/>
                          <a:cs typeface="Mangal" pitchFamily="2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Мастерская Деда Мороза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Lucida Sans Unicode" pitchFamily="34" charset="0"/>
                        <a:cs typeface="Mangal" pitchFamily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21 по 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Mangal" pitchFamily="2"/>
                        </a:rPr>
                        <a:t> Выставка рисунков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Mangal" pitchFamily="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Mangal" pitchFamily="2"/>
                        </a:rPr>
                        <a:t>«Буду в армии служить»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 20 по 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февраля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  Выставка творческих работ «Самая лучшая мама на свете» 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7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к 8 марта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D7F1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Выставка коллажей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«День радости и смеха»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1 апреля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1357313" y="142875"/>
            <a:ext cx="6624637" cy="4619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Cambria" pitchFamily="18" charset="0"/>
                <a:cs typeface="Arial" charset="0"/>
              </a:rPr>
              <a:t>НЕДЕЛЬКА  ТВОРЧЕСТВА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50" y="857250"/>
          <a:ext cx="8215313" cy="4125913"/>
        </p:xfrm>
        <a:graphic>
          <a:graphicData uri="http://schemas.openxmlformats.org/drawingml/2006/table">
            <a:tbl>
              <a:tblPr/>
              <a:tblGrid>
                <a:gridCol w="563553"/>
                <a:gridCol w="5645960"/>
                <a:gridCol w="2005828"/>
              </a:tblGrid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№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Тематика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ngal" pitchFamily="2"/>
                        </a:rPr>
                        <a:t>Срок проведения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Выставка  мини-газет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Mangal" pitchFamily="2"/>
                        </a:rPr>
                        <a:t>«Жизнь прекрасна, когда безопасна»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Lucida Sans Unicode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ежеквартально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FF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Выставка творческих работ к празднику Победы «Гордимся и помним»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Выставка творческих работ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«Мир, в котором мы живем»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(Ко Дню Защиты Детей)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1 июня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Фотовыставка «Наши выпускники»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24 по 31 мая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FF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Выставки  кружковой деятельности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DB5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5" descr="Детские песни и минусовые фонограммы - часть 1 &quot; AE-project - лучшие проекты для After Effect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2188" y="4786313"/>
            <a:ext cx="2357437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4" name="Picture 2" descr="0_1c22a_74146f83_X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14688" y="4786313"/>
            <a:ext cx="2428875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5" name="Picture 3" descr="3abdcfb50ac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75" y="4786313"/>
            <a:ext cx="2214563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813" y="928688"/>
          <a:ext cx="7858125" cy="5643562"/>
        </p:xfrm>
        <a:graphic>
          <a:graphicData uri="http://schemas.openxmlformats.org/drawingml/2006/table">
            <a:tbl>
              <a:tblPr/>
              <a:tblGrid>
                <a:gridCol w="506412"/>
                <a:gridCol w="4994275"/>
                <a:gridCol w="2357438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Тематика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Срок проведения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«Солнечные зайчики»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Сентябрь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Педагогическая спартакиада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«Вперед, педагоги!»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6 октября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Музыкальный концерт «Золотая осень Ставрополья»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6 октября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 Утренник «Осенняя карусель»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 24 по 28 октября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«Осенняя олимпиада» с детьми старших групп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17 ноября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Концертная программа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«Мамочка моя любимая»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30 ноября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Утренники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«Новогодняя сказка»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Благотворительная акция для детей, не посещающих д/с «Елочка»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 26 по 30 декабря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Рождественские встречи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«Ангел к нам сошел с небес»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17 января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Музыкальная гостиная «Детям о творчестве П.И.Чайковского»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января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1357313" y="142875"/>
            <a:ext cx="7072312" cy="4619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Cambria" pitchFamily="18" charset="0"/>
                <a:cs typeface="Arial" charset="0"/>
              </a:rPr>
              <a:t>МУЗЫКАЛЬНО-СПОРТИВНЫЕ МЕРОПРИЯТИЯ</a:t>
            </a:r>
            <a:endParaRPr lang="ru-RU" sz="2400" b="1" dirty="0">
              <a:latin typeface="Cambria" pitchFamily="18" charset="0"/>
              <a:cs typeface="Arial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88" y="214313"/>
          <a:ext cx="8215312" cy="4054475"/>
        </p:xfrm>
        <a:graphic>
          <a:graphicData uri="http://schemas.openxmlformats.org/drawingml/2006/table">
            <a:tbl>
              <a:tblPr/>
              <a:tblGrid>
                <a:gridCol w="500062"/>
                <a:gridCol w="5357813"/>
                <a:gridCol w="2357437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Тематика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Срок проведения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Mangal" pitchFamily="2"/>
                        </a:rPr>
                        <a:t>Месяц здоровья «Будь здоров без докторов»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Февраль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 Музыкально-спортивное развлечение «Наши дедушки и папы были  славные солдаты» 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Февраль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Концертная программа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«Весенняя капель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 1 по 6 марта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Концертная программа «Я талантлив»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24 апреля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«Весенняя олимпиада»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Апрель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12.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Mangal" pitchFamily="2"/>
                        </a:rPr>
                        <a:t>Концертная программа к 72–ой годовщине Победы в Великой Отечественной войне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Mangal" pitchFamily="2"/>
                        </a:rPr>
                        <a:t>«Этих дней не смолкнет слава!»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Mangal" pitchFamily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           5 мая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13.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Выпускные балы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с 25 по 29 мая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</a:tbl>
          </a:graphicData>
        </a:graphic>
      </p:graphicFrame>
      <p:pic>
        <p:nvPicPr>
          <p:cNvPr id="43048" name="Picture 2" descr="C:\Documents and Settings\User\Рабочий стол\картинки\10705_0e575921f4cb9822911231640082b8b7.jp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25" y="4429125"/>
            <a:ext cx="34290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714375" y="142875"/>
            <a:ext cx="8072438" cy="954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Cambria" pitchFamily="18" charset="0"/>
                <a:cs typeface="Arial" charset="0"/>
              </a:rPr>
              <a:t>Календарный учебный план-график </a:t>
            </a:r>
          </a:p>
          <a:p>
            <a:pPr algn="ctr">
              <a:defRPr/>
            </a:pPr>
            <a:r>
              <a:rPr lang="ru-RU" sz="2800" b="1" dirty="0">
                <a:latin typeface="Cambria" pitchFamily="18" charset="0"/>
                <a:cs typeface="Arial" charset="0"/>
              </a:rPr>
              <a:t>на 2016/2017 учебный год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88" y="1071563"/>
          <a:ext cx="8572500" cy="5480050"/>
        </p:xfrm>
        <a:graphic>
          <a:graphicData uri="http://schemas.openxmlformats.org/drawingml/2006/table">
            <a:tbl>
              <a:tblPr/>
              <a:tblGrid>
                <a:gridCol w="2286000"/>
                <a:gridCol w="1417637"/>
                <a:gridCol w="1339850"/>
                <a:gridCol w="1457325"/>
                <a:gridCol w="2071688"/>
              </a:tblGrid>
              <a:tr h="461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Младшая группа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  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Calibri" pitchFamily="34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Средняя группа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Calibri" pitchFamily="34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Старшая группа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 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Calibri" pitchFamily="34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Подготовительная группа 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Режим работы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7.00-19.00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7.00-19.00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7.00-19.00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7.00-19.00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Начало учебного года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01.09.201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Каникулярное время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Новогодние каникулы с 01.01.2017 по 11.01.2017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Летние каникулы с 01.06.2017-31.08.2017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Calibri" pitchFamily="34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Продолжительность учебной нагрузки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5 дней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Объём недельной нагрузки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10 занятий в неделю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10 занятий в неделю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13 занятий в неделю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17 занятий в неделю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Продолжительность НОД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15 мин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20 мин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20 мин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25 мин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Calibri" pitchFamily="34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30 мин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Продолжительность перерыва между НОД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10 мин.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Конец учебного года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31.05.201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Диагностический период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01.09.201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-14.09.201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, 15.05.201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-31.05.201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Праздничные (нерабочие) дни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 соответствии с производственным календарём на 2016-2017 учебный год.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889" marR="538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4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1571625" y="142875"/>
            <a:ext cx="6715125" cy="954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Cambria" pitchFamily="18" charset="0"/>
                <a:cs typeface="Arial" charset="0"/>
              </a:rPr>
              <a:t>ОРГАНИЗАЦИЯ  ДОПОЛНИТЕЛЬНОГО ОБРАЗОВАНИЯ  ВОСПИТАННИКОВ</a:t>
            </a:r>
          </a:p>
        </p:txBody>
      </p:sp>
      <p:pic>
        <p:nvPicPr>
          <p:cNvPr id="41988" name="Picture 4" descr="D:\DOCUMENTY\ЖАННА\фОТОГРАФИИ\2014-2015\Турнир выпускников\P10100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75" y="1571625"/>
            <a:ext cx="6203950" cy="4545013"/>
          </a:xfrm>
          <a:ln w="76200">
            <a:solidFill>
              <a:schemeClr val="accent3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123825"/>
          <a:ext cx="8501063" cy="6627813"/>
        </p:xfrm>
        <a:graphic>
          <a:graphicData uri="http://schemas.openxmlformats.org/drawingml/2006/table">
            <a:tbl>
              <a:tblPr/>
              <a:tblGrid>
                <a:gridCol w="5632482"/>
                <a:gridCol w="2868640"/>
              </a:tblGrid>
              <a:tr h="4536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Наименование услуг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Руководитель кружка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9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1.Кружок ритмической гимнастике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b="1" dirty="0" err="1">
                          <a:latin typeface="+mj-lt"/>
                          <a:ea typeface="Calibri"/>
                          <a:cs typeface="Times New Roman"/>
                        </a:rPr>
                        <a:t>Са-Фи-Дансе</a:t>
                      </a: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 для детей  от 3 до </a:t>
                      </a: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лет</a:t>
                      </a: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 Инструктор по ФЗК высшей категории  </a:t>
                      </a:r>
                      <a:r>
                        <a:rPr lang="ru-RU" sz="1600" b="1" dirty="0" err="1">
                          <a:latin typeface="+mj-lt"/>
                          <a:ea typeface="Calibri"/>
                          <a:cs typeface="Times New Roman"/>
                        </a:rPr>
                        <a:t>Павлюк</a:t>
                      </a: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 Ю.Н.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9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2.Кружок 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ритмической гимнастике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j-lt"/>
                          <a:ea typeface="Calibri"/>
                          <a:cs typeface="Times New Roman"/>
                        </a:rPr>
                        <a:t>«Школа мяча»</a:t>
                      </a: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для детей  от </a:t>
                      </a: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до </a:t>
                      </a: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лет</a:t>
                      </a: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 Инструктор по ФЗК </a:t>
                      </a: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+mj-lt"/>
                          <a:ea typeface="Calibri"/>
                          <a:cs typeface="Times New Roman"/>
                        </a:rPr>
                        <a:t>Сердюкова</a:t>
                      </a:r>
                      <a:r>
                        <a:rPr lang="ru-RU" sz="1600" b="1" dirty="0" smtClean="0">
                          <a:latin typeface="+mj-lt"/>
                          <a:ea typeface="Calibri"/>
                          <a:cs typeface="Times New Roman"/>
                        </a:rPr>
                        <a:t> М.В.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937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3.  Кружок лечебной</a:t>
                      </a:r>
                      <a:r>
                        <a:rPr lang="ru-RU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физкультуры </a:t>
                      </a:r>
                      <a:r>
                        <a:rPr lang="ru-RU" sz="1600" b="1" dirty="0" smtClean="0">
                          <a:latin typeface="+mj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b="1" dirty="0" err="1" smtClean="0">
                          <a:latin typeface="+mj-lt"/>
                          <a:ea typeface="Calibri"/>
                          <a:cs typeface="Times New Roman"/>
                        </a:rPr>
                        <a:t>Здоровячок</a:t>
                      </a:r>
                      <a:r>
                        <a:rPr lang="ru-RU" sz="1600" b="1" dirty="0" smtClean="0">
                          <a:latin typeface="+mj-lt"/>
                          <a:ea typeface="Calibri"/>
                          <a:cs typeface="Times New Roman"/>
                        </a:rPr>
                        <a:t>»</a:t>
                      </a:r>
                      <a:endParaRPr lang="ru-RU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Воспитатель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Доматенко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В.П.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64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4.Кружок 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художественного творчества </a:t>
                      </a: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«Веселая палитра» 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(нетрадиционные </a:t>
                      </a: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техники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для детей от 4 до 5 лет</a:t>
                      </a: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Воспитатель  </a:t>
                      </a: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категории </a:t>
                      </a:r>
                      <a:r>
                        <a:rPr lang="ru-RU" sz="1600" b="1" dirty="0" smtClean="0">
                          <a:latin typeface="+mj-lt"/>
                          <a:ea typeface="Calibri"/>
                          <a:cs typeface="Times New Roman"/>
                        </a:rPr>
                        <a:t>Беляева А.В.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9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5.Кружок 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художественного творчества </a:t>
                      </a: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«Фантазеры»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 ( лепка из соленого теста) для детей от 2 до 4 лет</a:t>
                      </a: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Воспитатель  высшей категории </a:t>
                      </a:r>
                      <a:r>
                        <a:rPr lang="ru-RU" sz="1600" b="1" dirty="0" err="1">
                          <a:latin typeface="+mj-lt"/>
                          <a:ea typeface="Calibri"/>
                          <a:cs typeface="Times New Roman"/>
                        </a:rPr>
                        <a:t>Кишова</a:t>
                      </a: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 Ю.В.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043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6.Кружок 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художественного творчества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«Волшебная иголочка»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 ( вышивание) для детей от 6 до 7 лет </a:t>
                      </a: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Воспитатель  </a:t>
                      </a: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первой категории </a:t>
                      </a:r>
                      <a:r>
                        <a:rPr lang="ru-RU" sz="1600" b="1" dirty="0" smtClean="0">
                          <a:latin typeface="+mj-lt"/>
                          <a:ea typeface="Calibri"/>
                          <a:cs typeface="Times New Roman"/>
                        </a:rPr>
                        <a:t>Литовкина Е.В.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9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7.Музыкальный  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кружок </a:t>
                      </a: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«Родничок»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 для детей от 5 до 7 лет</a:t>
                      </a: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Муз. руководитель высшей категории  </a:t>
                      </a:r>
                      <a:r>
                        <a:rPr lang="ru-RU" sz="1600" b="1" dirty="0" err="1">
                          <a:latin typeface="+mj-lt"/>
                          <a:ea typeface="Calibri"/>
                          <a:cs typeface="Times New Roman"/>
                        </a:rPr>
                        <a:t>Майсурадзе</a:t>
                      </a: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 Т.А.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99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8.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Кружок интеллектуального развития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Игралочка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для детей от 2 до 4 лет.</a:t>
                      </a:r>
                      <a:endParaRPr lang="ru-RU" sz="16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Кружок интеллектуального развития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Игралочка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для 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детей от 5 до 7 лет</a:t>
                      </a: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Педагог –психолог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Переверзева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О.Н.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Воспитатель 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высшей категории </a:t>
                      </a: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Сысоева В.П</a:t>
                      </a:r>
                      <a:r>
                        <a:rPr lang="ru-RU" sz="1600" b="1" dirty="0" smtClean="0"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9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9.Кружок 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английского языка </a:t>
                      </a: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«Английский для малышей» д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ля детей от 4 до 7 лет</a:t>
                      </a: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Воспитатель высшей категории </a:t>
                      </a: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Рубец О.Г.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9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10 Организация праздников, дней рождений</a:t>
                      </a:r>
                      <a:r>
                        <a:rPr lang="ru-RU" sz="1600" baseline="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 для детей</a:t>
                      </a:r>
                      <a:endParaRPr lang="ru-RU" sz="16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+mj-lt"/>
                          <a:ea typeface="Calibri"/>
                          <a:cs typeface="Times New Roman" pitchFamily="18" charset="0"/>
                        </a:rPr>
                        <a:t>Воспитатели:Сердюкова</a:t>
                      </a:r>
                      <a:r>
                        <a:rPr lang="ru-RU" sz="16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 М.В. </a:t>
                      </a:r>
                      <a:r>
                        <a:rPr lang="ru-RU" sz="1600" dirty="0" err="1" smtClean="0">
                          <a:latin typeface="+mj-lt"/>
                          <a:ea typeface="Calibri"/>
                          <a:cs typeface="Times New Roman" pitchFamily="18" charset="0"/>
                        </a:rPr>
                        <a:t>Павлюк</a:t>
                      </a:r>
                      <a:r>
                        <a:rPr lang="ru-RU" sz="16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 Ю.Н., </a:t>
                      </a:r>
                      <a:r>
                        <a:rPr lang="ru-RU" sz="1600" dirty="0" err="1" smtClean="0">
                          <a:latin typeface="+mj-lt"/>
                          <a:ea typeface="Calibri"/>
                          <a:cs typeface="Times New Roman" pitchFamily="18" charset="0"/>
                        </a:rPr>
                        <a:t>Минасян</a:t>
                      </a:r>
                      <a:r>
                        <a:rPr lang="ru-RU" sz="1600" dirty="0" smtClean="0">
                          <a:latin typeface="+mj-lt"/>
                          <a:ea typeface="Calibri"/>
                          <a:cs typeface="Times New Roman" pitchFamily="18" charset="0"/>
                        </a:rPr>
                        <a:t> А.М.</a:t>
                      </a:r>
                      <a:endParaRPr lang="ru-RU" sz="1600" dirty="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59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11. 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Пункт консультативной помощи учителя-логопеда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( для детей от 6 до 7лет)</a:t>
                      </a: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Учитель-логопед </a:t>
                      </a: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первой </a:t>
                      </a:r>
                      <a:r>
                        <a:rPr lang="ru-RU" sz="1600" dirty="0">
                          <a:latin typeface="+mj-lt"/>
                          <a:ea typeface="Calibri"/>
                          <a:cs typeface="Times New Roman"/>
                        </a:rPr>
                        <a:t>категории  </a:t>
                      </a:r>
                      <a:r>
                        <a:rPr lang="ru-RU" sz="1600" b="1" dirty="0" smtClean="0">
                          <a:latin typeface="+mj-lt"/>
                          <a:ea typeface="Calibri"/>
                          <a:cs typeface="Times New Roman"/>
                        </a:rPr>
                        <a:t>Гусева А.В.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714348" y="2357430"/>
            <a:ext cx="8072462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cs typeface="Arial" charset="0"/>
              </a:rPr>
              <a:t>С новым </a:t>
            </a:r>
          </a:p>
          <a:p>
            <a:pPr algn="ctr"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cs typeface="Arial" charset="0"/>
              </a:rPr>
              <a:t>2016/2017 учебным годом!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25" y="285750"/>
            <a:ext cx="7643813" cy="1754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+mn-lt"/>
                <a:cs typeface="Arial" charset="0"/>
              </a:rPr>
              <a:t>Согласно Указу президента РФ В.В.ПУТИНА </a:t>
            </a:r>
          </a:p>
          <a:p>
            <a:pPr algn="ctr">
              <a:defRPr/>
            </a:pPr>
            <a:r>
              <a:rPr lang="ru-RU" sz="2000" dirty="0">
                <a:latin typeface="+mn-lt"/>
                <a:cs typeface="Arial" charset="0"/>
              </a:rPr>
              <a:t>от 1-го августа 2015 г. под № 392 </a:t>
            </a:r>
          </a:p>
          <a:p>
            <a:pPr algn="ctr">
              <a:defRPr/>
            </a:pPr>
            <a:r>
              <a:rPr lang="ru-RU" sz="2000" dirty="0">
                <a:latin typeface="+mn-lt"/>
                <a:cs typeface="Arial" charset="0"/>
              </a:rPr>
              <a:t>«О проведении в РФ Года особо </a:t>
            </a:r>
          </a:p>
          <a:p>
            <a:pPr algn="ctr">
              <a:defRPr/>
            </a:pPr>
            <a:r>
              <a:rPr lang="ru-RU" sz="2000" dirty="0">
                <a:latin typeface="+mn-lt"/>
                <a:cs typeface="Arial" charset="0"/>
              </a:rPr>
              <a:t>охраняемых природных территорий» </a:t>
            </a:r>
          </a:p>
          <a:p>
            <a:pPr algn="ctr">
              <a:defRPr/>
            </a:pPr>
            <a:r>
              <a:rPr lang="ru-RU" sz="2400" b="1" dirty="0">
                <a:latin typeface="+mn-lt"/>
                <a:cs typeface="Arial" charset="0"/>
              </a:rPr>
              <a:t>2017 год в России объявлен годом экологии </a:t>
            </a:r>
          </a:p>
        </p:txBody>
      </p:sp>
      <p:pic>
        <p:nvPicPr>
          <p:cNvPr id="12291" name="Picture 5" descr="http://www.a-portal.moreprom.ru/uploads/news/news-b3z49gSSh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88" y="2146300"/>
            <a:ext cx="478631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714375" y="714375"/>
            <a:ext cx="8072438" cy="57562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000" dirty="0">
                <a:latin typeface="+mn-lt"/>
              </a:rPr>
              <a:t>В августе прошедшего года президент страны завизировал </a:t>
            </a:r>
          </a:p>
          <a:p>
            <a:pPr eaLnBrk="0" hangingPunct="0">
              <a:defRPr/>
            </a:pPr>
            <a:r>
              <a:rPr lang="ru-RU" sz="2000" dirty="0">
                <a:latin typeface="+mn-lt"/>
              </a:rPr>
              <a:t>указ о придании 2017 году статуса года охраны особых природных территорий. </a:t>
            </a:r>
          </a:p>
          <a:p>
            <a:pPr eaLnBrk="0" hangingPunct="0">
              <a:defRPr/>
            </a:pPr>
            <a:r>
              <a:rPr lang="ru-RU" sz="2000" dirty="0">
                <a:latin typeface="+mn-lt"/>
              </a:rPr>
              <a:t>Это было сделано в честь 100-летнего юбилея </a:t>
            </a:r>
            <a:r>
              <a:rPr lang="ru-RU" sz="2000" dirty="0" err="1">
                <a:latin typeface="+mn-lt"/>
              </a:rPr>
              <a:t>Баргузинского</a:t>
            </a:r>
            <a:r>
              <a:rPr lang="ru-RU" sz="2000" dirty="0">
                <a:latin typeface="+mn-lt"/>
              </a:rPr>
              <a:t> заповедника. Это самый первый государственный заповедник во всей России. Находится он в Республике Бурятия.</a:t>
            </a:r>
            <a:endParaRPr lang="ru-RU" altLang="zh-CN" sz="2000" dirty="0">
              <a:latin typeface="+mn-lt"/>
              <a:cs typeface="Calibri" pitchFamily="34" charset="0"/>
            </a:endParaRPr>
          </a:p>
          <a:p>
            <a:pPr eaLnBrk="0" hangingPunct="0">
              <a:defRPr/>
            </a:pPr>
            <a:endParaRPr lang="ru-RU" altLang="zh-CN" sz="2000" dirty="0">
              <a:latin typeface="+mn-lt"/>
              <a:cs typeface="Calibri" pitchFamily="34" charset="0"/>
            </a:endParaRPr>
          </a:p>
          <a:p>
            <a:pPr algn="ctr" eaLnBrk="0" hangingPunct="0">
              <a:defRPr/>
            </a:pPr>
            <a:r>
              <a:rPr lang="ru-RU" altLang="zh-CN" sz="2000" u="sng" dirty="0">
                <a:latin typeface="+mn-lt"/>
                <a:cs typeface="Calibri" pitchFamily="34" charset="0"/>
              </a:rPr>
              <a:t>Сегодня систему особо охраняемых природных зон России образуют:</a:t>
            </a:r>
            <a:endParaRPr lang="ru-RU" altLang="zh-CN" sz="2000" u="sng" dirty="0">
              <a:latin typeface="+mn-lt"/>
              <a:cs typeface="宋体"/>
            </a:endParaRPr>
          </a:p>
          <a:p>
            <a:pPr eaLnBrk="0" hangingPunct="0">
              <a:defRPr/>
            </a:pPr>
            <a:r>
              <a:rPr lang="ru-RU" altLang="zh-CN" sz="2000" dirty="0">
                <a:latin typeface="+mn-lt"/>
                <a:cs typeface="宋体"/>
              </a:rPr>
              <a:t>103 государственных природных заповедника;</a:t>
            </a:r>
          </a:p>
          <a:p>
            <a:pPr eaLnBrk="0" hangingPunct="0">
              <a:defRPr/>
            </a:pPr>
            <a:r>
              <a:rPr lang="ru-RU" altLang="zh-CN" sz="2000" dirty="0">
                <a:latin typeface="+mn-lt"/>
                <a:cs typeface="宋体"/>
              </a:rPr>
              <a:t>64 заказника;</a:t>
            </a:r>
          </a:p>
          <a:p>
            <a:pPr eaLnBrk="0" hangingPunct="0">
              <a:defRPr/>
            </a:pPr>
            <a:r>
              <a:rPr lang="ru-RU" altLang="zh-CN" sz="2000" dirty="0">
                <a:latin typeface="+mn-lt"/>
                <a:cs typeface="宋体"/>
              </a:rPr>
              <a:t>49 национальных парков.</a:t>
            </a:r>
          </a:p>
          <a:p>
            <a:pPr eaLnBrk="0" hangingPunct="0">
              <a:defRPr/>
            </a:pPr>
            <a:r>
              <a:rPr lang="ru-RU" altLang="zh-CN" sz="2000" dirty="0">
                <a:latin typeface="+mn-lt"/>
                <a:cs typeface="宋体"/>
              </a:rPr>
              <a:t>Таким образом, 2017 год будет годом экологии сразу в двойном объеме – будет уделено внимание и совершенствованию экологической сферы в целом и, в отдельности, развитию системы заповедников.</a:t>
            </a:r>
          </a:p>
          <a:p>
            <a:pPr eaLnBrk="0" hangingPunct="0">
              <a:defRPr/>
            </a:pPr>
            <a:endParaRPr lang="ru-RU" altLang="zh-CN" sz="2000" dirty="0">
              <a:cs typeface="宋体"/>
            </a:endParaRPr>
          </a:p>
          <a:p>
            <a:pPr eaLnBrk="0" hangingPunct="0">
              <a:defRPr/>
            </a:pPr>
            <a:endParaRPr lang="ru-RU" altLang="zh-CN" sz="2000" dirty="0">
              <a:cs typeface="宋体"/>
            </a:endParaRPr>
          </a:p>
        </p:txBody>
      </p:sp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357166"/>
            <a:ext cx="8064896" cy="350043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ctr">
              <a:buFont typeface="Wingdings 2" pitchFamily="18" charset="2"/>
              <a:buNone/>
              <a:defRPr/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Количество воспитанников 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в 2016/2017 </a:t>
            </a:r>
            <a:r>
              <a:rPr lang="ru-RU" sz="4800" b="1" dirty="0" err="1" smtClean="0">
                <a:solidFill>
                  <a:schemeClr val="accent6">
                    <a:lumMod val="75000"/>
                  </a:schemeClr>
                </a:solidFill>
              </a:rPr>
              <a:t>уч.году</a:t>
            </a:r>
            <a:endParaRPr lang="ru-RU" sz="4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Font typeface="Wingdings 2" pitchFamily="18" charset="2"/>
              <a:buNone/>
              <a:defRPr/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запланировано -</a:t>
            </a:r>
            <a:r>
              <a:rPr lang="ru-RU" sz="7200" b="1" dirty="0" smtClean="0">
                <a:solidFill>
                  <a:srgbClr val="C00000"/>
                </a:solidFill>
              </a:rPr>
              <a:t>329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/по </a:t>
            </a:r>
            <a:r>
              <a:rPr lang="ru-RU" sz="7200" b="1" dirty="0" err="1" smtClean="0">
                <a:solidFill>
                  <a:srgbClr val="C00000"/>
                </a:solidFill>
              </a:rPr>
              <a:t>СанЭПин</a:t>
            </a:r>
            <a:r>
              <a:rPr lang="ru-RU" sz="7200" b="1" dirty="0" smtClean="0">
                <a:solidFill>
                  <a:srgbClr val="C00000"/>
                </a:solidFill>
              </a:rPr>
              <a:t> -285/</a:t>
            </a:r>
            <a:endParaRPr lang="ru-RU" sz="7200" b="1" dirty="0">
              <a:solidFill>
                <a:srgbClr val="C00000"/>
              </a:solidFill>
            </a:endParaRPr>
          </a:p>
        </p:txBody>
      </p:sp>
      <p:pic>
        <p:nvPicPr>
          <p:cNvPr id="14339" name="Picture 2" descr="D:\Documents\шаблоны к презентациям\нужные картинки\i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789363"/>
            <a:ext cx="2879725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428604"/>
            <a:ext cx="7358114" cy="1714512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just">
              <a:buFont typeface="Wingdings 2" pitchFamily="18" charset="2"/>
              <a:buNone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 Количество воспитанников  с ограниченными возможностями здоровья-  </a:t>
            </a:r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22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857224" y="3643314"/>
            <a:ext cx="3500462" cy="17145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85000" lnSpcReduction="10000"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marL="342900" indent="-342900" algn="just" eaLnBrk="0" hangingPunct="0">
              <a:spcBef>
                <a:spcPts val="1500"/>
              </a:spcBef>
              <a:buClr>
                <a:srgbClr val="7F7F7F"/>
              </a:buClr>
              <a:buSzPct val="80000"/>
              <a:buFont typeface="Wingdings 2" pitchFamily="18" charset="2"/>
              <a:buNone/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+mn-cs"/>
              </a:rPr>
              <a:t>  Количество воспитанников  речевыми нарушениями-  </a:t>
            </a:r>
            <a:r>
              <a:rPr lang="ru-RU" sz="3600" b="1" dirty="0">
                <a:solidFill>
                  <a:srgbClr val="C00000"/>
                </a:solidFill>
                <a:latin typeface="Comic Sans MS" pitchFamily="66" charset="0"/>
                <a:cs typeface="+mn-cs"/>
              </a:rPr>
              <a:t>14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286380" y="3643314"/>
            <a:ext cx="3500462" cy="17145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marL="342900" indent="-342900" algn="just" eaLnBrk="0" hangingPunct="0">
              <a:spcBef>
                <a:spcPts val="1500"/>
              </a:spcBef>
              <a:buClr>
                <a:srgbClr val="7F7F7F"/>
              </a:buClr>
              <a:buSzPct val="80000"/>
              <a:buFont typeface="Wingdings 2" pitchFamily="18" charset="2"/>
              <a:buNone/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+mn-cs"/>
              </a:rPr>
              <a:t>  Количество детей-инвалидов-</a:t>
            </a:r>
            <a:r>
              <a:rPr lang="ru-RU" sz="2800" b="1" dirty="0">
                <a:solidFill>
                  <a:srgbClr val="C00000"/>
                </a:solidFill>
                <a:latin typeface="Comic Sans MS" pitchFamily="66" charset="0"/>
                <a:cs typeface="+mn-cs"/>
              </a:rPr>
              <a:t>2</a:t>
            </a:r>
          </a:p>
        </p:txBody>
      </p:sp>
      <p:sp>
        <p:nvSpPr>
          <p:cNvPr id="7" name="Тройная стрелка влево/вправо/вверх 6"/>
          <p:cNvSpPr/>
          <p:nvPr/>
        </p:nvSpPr>
        <p:spPr>
          <a:xfrm>
            <a:off x="2571750" y="2286000"/>
            <a:ext cx="4214813" cy="1071563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928802"/>
            <a:ext cx="6400800" cy="454501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        ВСЕГО ПЕДАГОГОВ- 34 чел.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Старший воспитатель- 1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Воспитатели- 27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Музыкальный руководитель- 1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Инструктор по </a:t>
            </a:r>
            <a:r>
              <a:rPr lang="ru-RU" sz="2400" dirty="0" err="1" smtClean="0">
                <a:solidFill>
                  <a:schemeClr val="tx1"/>
                </a:solidFill>
              </a:rPr>
              <a:t>фзк</a:t>
            </a:r>
            <a:r>
              <a:rPr lang="ru-RU" sz="2400" dirty="0" smtClean="0">
                <a:solidFill>
                  <a:schemeClr val="tx1"/>
                </a:solidFill>
              </a:rPr>
              <a:t>- 2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Учитель –логопед- 2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Педагог-психолог- 1</a:t>
            </a:r>
          </a:p>
          <a:p>
            <a:pPr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85728"/>
            <a:ext cx="674915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cs typeface="Arial" charset="0"/>
              </a:rPr>
              <a:t>Кадровый потенциал</a:t>
            </a:r>
          </a:p>
          <a:p>
            <a:pPr algn="ctr">
              <a:defRPr/>
            </a:pPr>
            <a:r>
              <a:rPr lang="ru-RU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cs typeface="Arial" charset="0"/>
              </a:rPr>
              <a:t> в 2016/2017 </a:t>
            </a:r>
            <a:r>
              <a:rPr lang="ru-RU" sz="48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cs typeface="Arial" charset="0"/>
              </a:rPr>
              <a:t>уч.г</a:t>
            </a:r>
            <a:r>
              <a:rPr lang="ru-RU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</a:p>
        </p:txBody>
      </p:sp>
      <p:pic>
        <p:nvPicPr>
          <p:cNvPr id="16388" name="Picture 36" descr="C:\Documents and Settings\User\Рабочий стол\картинки\detskiy-sad-stih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38" y="4214813"/>
            <a:ext cx="321786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500063" y="214313"/>
            <a:ext cx="7929562" cy="12922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dirty="0">
                <a:latin typeface="Cambria" pitchFamily="18" charset="0"/>
                <a:cs typeface="Arial" charset="0"/>
              </a:rPr>
              <a:t>ПЕДАГОГИ!</a:t>
            </a:r>
          </a:p>
          <a:p>
            <a:pPr algn="ctr">
              <a:defRPr/>
            </a:pPr>
            <a:r>
              <a:rPr lang="ru-RU" sz="2600" b="1" dirty="0">
                <a:latin typeface="Cambria" pitchFamily="18" charset="0"/>
                <a:cs typeface="Arial" charset="0"/>
              </a:rPr>
              <a:t>          ПОВЫШАЕМ ПРОФЕССИОНАЛЬНЫЙ УРОВЕНЬ!</a:t>
            </a:r>
          </a:p>
        </p:txBody>
      </p:sp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642938" y="1857375"/>
            <a:ext cx="8215312" cy="39703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ru-RU" b="1" dirty="0">
                <a:latin typeface="Cambria" pitchFamily="18" charset="0"/>
                <a:cs typeface="Arial" charset="0"/>
              </a:rPr>
              <a:t>АКТИВНОЕ УЧАСТИЕ В ГОРОДСКИХ МЕТОДИЧЕСКИХ ОБЪЕДИНЕНИЯХ;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b="1" dirty="0">
                <a:latin typeface="Cambria" pitchFamily="18" charset="0"/>
                <a:cs typeface="Arial" charset="0"/>
              </a:rPr>
              <a:t>ОБУЧЕНИЕ НА КУРСАХ  КВАЛИФИКАЦИИ;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b="1" dirty="0">
                <a:latin typeface="Cambria" pitchFamily="18" charset="0"/>
                <a:cs typeface="Arial" charset="0"/>
              </a:rPr>
              <a:t>ОБУЧЕНИЕ В  ПЕДАГОГИЧЕСКИХ ВУЗАХ ( ПРОФПЕРЕПОДГОТОВКА);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b="1" dirty="0">
                <a:latin typeface="Cambria" pitchFamily="18" charset="0"/>
                <a:cs typeface="Arial" charset="0"/>
              </a:rPr>
              <a:t>ВЛАДЕНИЕ  ИКТ-ТЕХНОЛОГИЯМИ;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b="1" dirty="0">
                <a:latin typeface="Cambria" pitchFamily="18" charset="0"/>
                <a:cs typeface="Arial" charset="0"/>
              </a:rPr>
              <a:t>РАБОТА В  РАБОЧИХ  КОМИССИЯХ, ТВОРЧЕСКИХ ГРУППАХ;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b="1" dirty="0">
                <a:latin typeface="Cambria" pitchFamily="18" charset="0"/>
                <a:cs typeface="Arial" charset="0"/>
              </a:rPr>
              <a:t>УЧАСТИЕ В ИНТЕРНЕТ-КОНКУРСАХ;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b="1" dirty="0">
                <a:latin typeface="Cambria" pitchFamily="18" charset="0"/>
                <a:cs typeface="Arial" charset="0"/>
              </a:rPr>
              <a:t>СОЗДАНИЕ СОБСТВЕННОГО ИНТЕРНЕТ ПОРТФОЛИО;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b="1" dirty="0">
                <a:latin typeface="Cambria" pitchFamily="18" charset="0"/>
                <a:cs typeface="Arial" charset="0"/>
              </a:rPr>
              <a:t>ПУБЛИКАЦИЯ МАТЕРИАЛОВ ПЕДАГОГИЧЕСКОГО ОПЫТА НА САЙТЕ ДОУ;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b="1" dirty="0">
                <a:latin typeface="Cambria" pitchFamily="18" charset="0"/>
                <a:cs typeface="Arial" charset="0"/>
              </a:rPr>
              <a:t>АКТИВНОЕ УЧАСТИЕ В ОРГАНИЗАЦИОННО-МЕТОДИЧЕСКИХ МЕРПРИЯТИЯХ ДОУ.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ru-RU" b="1" dirty="0">
              <a:latin typeface="Cambria" pitchFamily="18" charset="0"/>
              <a:cs typeface="Arial" charset="0"/>
            </a:endParaRPr>
          </a:p>
          <a:p>
            <a:pPr marL="514350" indent="-514350" algn="ctr">
              <a:buFont typeface="+mj-lt"/>
              <a:buAutoNum type="arabicPeriod"/>
              <a:defRPr/>
            </a:pPr>
            <a:endParaRPr lang="ru-RU" b="1" dirty="0">
              <a:latin typeface="Cambria" pitchFamily="18" charset="0"/>
              <a:cs typeface="Arial" charset="0"/>
            </a:endParaRPr>
          </a:p>
        </p:txBody>
      </p:sp>
      <p:pic>
        <p:nvPicPr>
          <p:cNvPr id="17412" name="Picture 4" descr="C:\Documents and Settings\User\Рабочий стол\картинки\19890612.106872482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" y="357188"/>
            <a:ext cx="11922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Infinity">
  <a:themeElements>
    <a:clrScheme name="Infinity">
      <a:dk1>
        <a:sysClr val="windowText" lastClr="000000"/>
      </a:dk1>
      <a:lt1>
        <a:sysClr val="window" lastClr="FFFFFF"/>
      </a:lt1>
      <a:dk2>
        <a:srgbClr val="EABB00"/>
      </a:dk2>
      <a:lt2>
        <a:srgbClr val="DEF2FA"/>
      </a:lt2>
      <a:accent1>
        <a:srgbClr val="983DB1"/>
      </a:accent1>
      <a:accent2>
        <a:srgbClr val="47D147"/>
      </a:accent2>
      <a:accent3>
        <a:srgbClr val="CC0053"/>
      </a:accent3>
      <a:accent4>
        <a:srgbClr val="EA950D"/>
      </a:accent4>
      <a:accent5>
        <a:srgbClr val="C800C8"/>
      </a:accent5>
      <a:accent6>
        <a:srgbClr val="6161FF"/>
      </a:accent6>
      <a:hlink>
        <a:srgbClr val="755D00"/>
      </a:hlink>
      <a:folHlink>
        <a:srgbClr val="31AEE0"/>
      </a:folHlink>
    </a:clrScheme>
    <a:fontScheme name="Infinity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finity">
      <a:fillStyleLst>
        <a:solidFill>
          <a:schemeClr val="phClr">
            <a:shade val="95000"/>
            <a:satMod val="115000"/>
          </a:schemeClr>
        </a:solidFill>
        <a:gradFill rotWithShape="1">
          <a:gsLst>
            <a:gs pos="0">
              <a:schemeClr val="phClr">
                <a:tint val="90000"/>
                <a:alpha val="50000"/>
                <a:satMod val="150000"/>
              </a:schemeClr>
            </a:gs>
            <a:gs pos="35000">
              <a:schemeClr val="phClr">
                <a:tint val="100000"/>
                <a:alpha val="80000"/>
                <a:satMod val="130000"/>
              </a:schemeClr>
            </a:gs>
            <a:gs pos="100000">
              <a:schemeClr val="phClr">
                <a:tint val="100000"/>
                <a:shade val="90000"/>
                <a:alpha val="95000"/>
                <a:satMod val="11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1000"/>
                <a:alpha val="90000"/>
                <a:satMod val="130000"/>
              </a:schemeClr>
            </a:gs>
            <a:gs pos="50000">
              <a:schemeClr val="phClr">
                <a:shade val="93000"/>
                <a:alpha val="70000"/>
                <a:satMod val="130000"/>
              </a:schemeClr>
            </a:gs>
            <a:gs pos="75000">
              <a:schemeClr val="phClr">
                <a:shade val="94000"/>
                <a:alpha val="50000"/>
                <a:satMod val="135000"/>
              </a:schemeClr>
            </a:gs>
            <a:gs pos="100000">
              <a:schemeClr val="phClr">
                <a:shade val="94000"/>
                <a:alpha val="50000"/>
                <a:satMod val="135000"/>
              </a:schemeClr>
            </a:gs>
          </a:gsLst>
          <a:lin ang="0" scaled="0"/>
        </a:gradFill>
      </a:fillStyleLst>
      <a:lnStyleLst>
        <a:ln w="19050" cap="flat" cmpd="sng" algn="ctr">
          <a:solidFill>
            <a:schemeClr val="phClr">
              <a:shade val="95000"/>
            </a:schemeClr>
          </a:solidFill>
          <a:prstDash val="solid"/>
        </a:ln>
        <a:ln w="31750" cap="flat" cmpd="sng" algn="ctr">
          <a:solidFill>
            <a:schemeClr val="phClr">
              <a:shade val="95000"/>
              <a:satMod val="110000"/>
            </a:schemeClr>
          </a:solidFill>
          <a:prstDash val="solid"/>
        </a:ln>
        <a:ln w="57150" cap="flat" cmpd="dbl" algn="ctr">
          <a:solidFill>
            <a:schemeClr val="phClr">
              <a:shade val="95000"/>
              <a:satMod val="130000"/>
            </a:schemeClr>
          </a:solidFill>
          <a:prstDash val="solid"/>
        </a:ln>
      </a:lnStyleLst>
      <a:effectStyleLst>
        <a:effectStyle>
          <a:effectLst>
            <a:outerShdw blurRad="63500" dist="25400" dir="5400000" sx="101000" sy="101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dir="5400000" sx="101000" sy="101000" algn="ctr" rotWithShape="0">
              <a:srgbClr val="000000">
                <a:alpha val="50000"/>
              </a:srgbClr>
            </a:outerShdw>
            <a:reflection blurRad="12700" stA="26000" endPos="15000" dist="19050" dir="5400000" sy="-100000" rotWithShape="0"/>
          </a:effectLst>
        </a:effectStyle>
        <a:effectStyle>
          <a:effectLst>
            <a:innerShdw blurRad="101600" dist="12700">
              <a:srgbClr val="000000">
                <a:alpha val="35000"/>
              </a:srgbClr>
            </a:innerShdw>
            <a:reflection blurRad="12700" stA="26000" endPos="25000" dist="1905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381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250000"/>
              </a:schemeClr>
            </a:gs>
            <a:gs pos="40000">
              <a:schemeClr val="phClr">
                <a:tint val="90000"/>
                <a:shade val="80000"/>
                <a:satMod val="200000"/>
              </a:schemeClr>
            </a:gs>
            <a:gs pos="100000">
              <a:schemeClr val="phClr">
                <a:shade val="20000"/>
                <a:satMod val="17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Infinity</Template>
  <TotalTime>2721</TotalTime>
  <Words>2332</Words>
  <Application>Microsoft Office PowerPoint</Application>
  <PresentationFormat>Экран (4:3)</PresentationFormat>
  <Paragraphs>598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9" baseType="lpstr">
      <vt:lpstr>Arial</vt:lpstr>
      <vt:lpstr>Cambria</vt:lpstr>
      <vt:lpstr>Wingdings 2</vt:lpstr>
      <vt:lpstr>Calibri</vt:lpstr>
      <vt:lpstr>Bookman Old Style</vt:lpstr>
      <vt:lpstr>Times New Roman</vt:lpstr>
      <vt:lpstr>宋体</vt:lpstr>
      <vt:lpstr>Symbol</vt:lpstr>
      <vt:lpstr>Mangal</vt:lpstr>
      <vt:lpstr>Lucida Sans Unicode</vt:lpstr>
      <vt:lpstr>Infinity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Установочный педсовет от 02сентября 2011 года</dc:title>
  <dc:creator>Екатерина</dc:creator>
  <cp:lastModifiedBy>Pereverzev</cp:lastModifiedBy>
  <cp:revision>256</cp:revision>
  <dcterms:created xsi:type="dcterms:W3CDTF">2011-09-13T15:37:36Z</dcterms:created>
  <dcterms:modified xsi:type="dcterms:W3CDTF">2016-09-21T15:08:19Z</dcterms:modified>
</cp:coreProperties>
</file>