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74" r:id="rId5"/>
    <p:sldId id="259" r:id="rId6"/>
    <p:sldId id="276" r:id="rId7"/>
    <p:sldId id="328" r:id="rId8"/>
    <p:sldId id="278" r:id="rId9"/>
    <p:sldId id="280" r:id="rId10"/>
    <p:sldId id="279" r:id="rId11"/>
    <p:sldId id="281" r:id="rId12"/>
    <p:sldId id="260" r:id="rId13"/>
    <p:sldId id="282" r:id="rId14"/>
    <p:sldId id="329" r:id="rId15"/>
    <p:sldId id="272" r:id="rId16"/>
    <p:sldId id="283" r:id="rId17"/>
    <p:sldId id="284" r:id="rId18"/>
    <p:sldId id="285" r:id="rId19"/>
    <p:sldId id="277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93" r:id="rId28"/>
    <p:sldId id="350" r:id="rId29"/>
    <p:sldId id="294" r:id="rId30"/>
    <p:sldId id="267" r:id="rId31"/>
    <p:sldId id="296" r:id="rId32"/>
    <p:sldId id="295" r:id="rId33"/>
    <p:sldId id="298" r:id="rId34"/>
    <p:sldId id="297" r:id="rId35"/>
    <p:sldId id="299" r:id="rId36"/>
    <p:sldId id="300" r:id="rId37"/>
    <p:sldId id="303" r:id="rId38"/>
    <p:sldId id="302" r:id="rId39"/>
    <p:sldId id="335" r:id="rId40"/>
    <p:sldId id="301" r:id="rId41"/>
    <p:sldId id="304" r:id="rId42"/>
    <p:sldId id="324" r:id="rId43"/>
    <p:sldId id="305" r:id="rId44"/>
    <p:sldId id="306" r:id="rId45"/>
    <p:sldId id="307" r:id="rId46"/>
    <p:sldId id="309" r:id="rId47"/>
    <p:sldId id="308" r:id="rId48"/>
    <p:sldId id="313" r:id="rId49"/>
    <p:sldId id="314" r:id="rId50"/>
    <p:sldId id="310" r:id="rId51"/>
    <p:sldId id="312" r:id="rId52"/>
    <p:sldId id="315" r:id="rId53"/>
    <p:sldId id="317" r:id="rId54"/>
    <p:sldId id="320" r:id="rId55"/>
    <p:sldId id="316" r:id="rId56"/>
    <p:sldId id="333" r:id="rId57"/>
    <p:sldId id="332" r:id="rId58"/>
    <p:sldId id="334" r:id="rId59"/>
    <p:sldId id="336" r:id="rId60"/>
    <p:sldId id="337" r:id="rId61"/>
    <p:sldId id="331" r:id="rId62"/>
    <p:sldId id="340" r:id="rId63"/>
    <p:sldId id="318" r:id="rId64"/>
    <p:sldId id="339" r:id="rId65"/>
    <p:sldId id="341" r:id="rId66"/>
    <p:sldId id="344" r:id="rId67"/>
    <p:sldId id="345" r:id="rId68"/>
    <p:sldId id="346" r:id="rId69"/>
    <p:sldId id="347" r:id="rId70"/>
    <p:sldId id="322" r:id="rId71"/>
    <p:sldId id="325" r:id="rId72"/>
    <p:sldId id="326" r:id="rId73"/>
    <p:sldId id="342" r:id="rId74"/>
    <p:sldId id="348" r:id="rId75"/>
    <p:sldId id="343" r:id="rId76"/>
    <p:sldId id="323" r:id="rId77"/>
    <p:sldId id="351" r:id="rId78"/>
    <p:sldId id="352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CCFF"/>
    <a:srgbClr val="D95987"/>
    <a:srgbClr val="E4A6DB"/>
    <a:srgbClr val="99CCFF"/>
    <a:srgbClr val="005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3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accent2">
            <a:lumMod val="40000"/>
            <a:lumOff val="60000"/>
          </a:schemeClr>
        </a:solidFill>
        <a:ln w="3175">
          <a:solidFill>
            <a:srgbClr val="0070C0"/>
          </a:solidFill>
          <a:prstDash val="sysDash"/>
        </a:ln>
      </c:spPr>
    </c:sideWall>
    <c:backWall>
      <c:spPr>
        <a:solidFill>
          <a:schemeClr val="accent2">
            <a:lumMod val="40000"/>
            <a:lumOff val="60000"/>
          </a:schemeClr>
        </a:solidFill>
        <a:ln w="3175">
          <a:solidFill>
            <a:srgbClr val="0070C0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7.3813105154968139E-2"/>
          <c:y val="6.1388896665640125E-2"/>
          <c:w val="0.93333333333333335"/>
          <c:h val="0.7043795620437984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легкая степень</c:v>
                </c:pt>
              </c:strCache>
            </c:strRef>
          </c:tx>
          <c:spPr>
            <a:solidFill>
              <a:sysClr val="window" lastClr="FFFFFF"/>
            </a:solidFill>
            <a:ln w="11482">
              <a:solidFill>
                <a:srgbClr val="000000"/>
              </a:solidFill>
              <a:prstDash val="solid"/>
            </a:ln>
          </c:spPr>
          <c:dLbls>
            <c:spPr>
              <a:noFill/>
              <a:ln w="22966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2-я мл. группа "Растишки"</c:v>
                </c:pt>
                <c:pt idx="1">
                  <c:v>2-я мл. группа "Карапузики"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71.8</c:v>
                </c:pt>
                <c:pt idx="1">
                  <c:v>72.7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средняя степень</c:v>
                </c:pt>
              </c:strCache>
            </c:strRef>
          </c:tx>
          <c:spPr>
            <a:pattFill prst="ltHorz">
              <a:fgClr>
                <a:sysClr val="windowText" lastClr="000000"/>
              </a:fgClr>
              <a:bgClr>
                <a:sysClr val="window" lastClr="FFFFFF"/>
              </a:bgClr>
            </a:pattFill>
            <a:ln w="11482">
              <a:solidFill>
                <a:srgbClr val="000000"/>
              </a:solidFill>
              <a:prstDash val="solid"/>
            </a:ln>
          </c:spPr>
          <c:dLbls>
            <c:spPr>
              <a:noFill/>
              <a:ln w="22966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2-я мл. группа "Растишки"</c:v>
                </c:pt>
                <c:pt idx="1">
                  <c:v>2-я мл. группа "Карапузики"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</c:v>
                </c:pt>
                <c:pt idx="1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тяжелая степень</c:v>
                </c:pt>
              </c:strCache>
            </c:strRef>
          </c:tx>
          <c:spPr>
            <a:solidFill>
              <a:srgbClr val="FFFFCC"/>
            </a:solidFill>
            <a:ln w="11482">
              <a:solidFill>
                <a:srgbClr val="000000"/>
              </a:solidFill>
              <a:prstDash val="solid"/>
            </a:ln>
          </c:spPr>
          <c:dLbls>
            <c:spPr>
              <a:noFill/>
              <a:ln w="22966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2-я мл. группа "Растишки"</c:v>
                </c:pt>
                <c:pt idx="1">
                  <c:v>2-я мл. группа "Карапузики"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3.2</c:v>
                </c:pt>
              </c:numCache>
            </c:numRef>
          </c:val>
        </c:ser>
        <c:gapDepth val="0"/>
        <c:shape val="box"/>
        <c:axId val="70678400"/>
        <c:axId val="70679936"/>
        <c:axId val="0"/>
      </c:bar3DChart>
      <c:catAx>
        <c:axId val="70678400"/>
        <c:scaling>
          <c:orientation val="minMax"/>
        </c:scaling>
        <c:axPos val="b"/>
        <c:numFmt formatCode="General" sourceLinked="1"/>
        <c:tickLblPos val="low"/>
        <c:spPr>
          <a:ln w="28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0679936"/>
        <c:crosses val="autoZero"/>
        <c:auto val="1"/>
        <c:lblAlgn val="ctr"/>
        <c:lblOffset val="100"/>
        <c:tickLblSkip val="1"/>
        <c:tickMarkSkip val="1"/>
      </c:catAx>
      <c:valAx>
        <c:axId val="70679936"/>
        <c:scaling>
          <c:orientation val="minMax"/>
        </c:scaling>
        <c:axPos val="l"/>
        <c:majorGridlines>
          <c:spPr>
            <a:ln w="2871">
              <a:solidFill>
                <a:srgbClr val="333333"/>
              </a:solidFill>
              <a:prstDash val="sysDash"/>
            </a:ln>
          </c:spPr>
        </c:majorGridlines>
        <c:numFmt formatCode="General" sourceLinked="1"/>
        <c:tickLblPos val="nextTo"/>
        <c:spPr>
          <a:ln w="28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06784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22965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6408306104594226E-2"/>
          <c:y val="0.89091179694492251"/>
          <c:w val="0.80724641562661814"/>
          <c:h val="0.10908815096082676"/>
        </c:manualLayout>
      </c:layout>
      <c:spPr>
        <a:noFill/>
        <a:ln w="2871">
          <a:solidFill>
            <a:srgbClr val="000000"/>
          </a:solidFill>
          <a:prstDash val="solid"/>
        </a:ln>
      </c:spPr>
      <c:txPr>
        <a:bodyPr/>
        <a:lstStyle/>
        <a:p>
          <a:pPr>
            <a:defRPr sz="99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108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3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ysClr val="window" lastClr="FFFFFF"/>
        </a:solidFill>
        <a:ln w="3175">
          <a:solidFill>
            <a:srgbClr val="808080"/>
          </a:solidFill>
          <a:prstDash val="sysDash"/>
        </a:ln>
      </c:spPr>
    </c:sideWall>
    <c:backWall>
      <c:spPr>
        <a:solidFill>
          <a:sysClr val="window" lastClr="FFFFFF"/>
        </a:solidFill>
        <a:ln w="3175">
          <a:solidFill>
            <a:srgbClr val="808080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3.7681159420289961E-2"/>
          <c:y val="1.0948905109489065E-2"/>
          <c:w val="0.93333333333333335"/>
          <c:h val="0.7043795620437970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ysClr val="window" lastClr="FF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подг.гр."Теремок"</c:v>
                </c:pt>
                <c:pt idx="1">
                  <c:v>подг.гр "Капельки"</c:v>
                </c:pt>
                <c:pt idx="2">
                  <c:v>подг.гр. "Гномики"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69.2</c:v>
                </c:pt>
                <c:pt idx="1">
                  <c:v>86.6</c:v>
                </c:pt>
                <c:pt idx="2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pattFill prst="ltHorz">
              <a:fgClr>
                <a:sysClr val="windowText" lastClr="000000"/>
              </a:fgClr>
              <a:bgClr>
                <a:sysClr val="window" lastClr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подг.гр."Теремок"</c:v>
                </c:pt>
                <c:pt idx="1">
                  <c:v>подг.гр "Капельки"</c:v>
                </c:pt>
                <c:pt idx="2">
                  <c:v>подг.гр. "Гномики"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30.8</c:v>
                </c:pt>
                <c:pt idx="1">
                  <c:v>13.4</c:v>
                </c:pt>
                <c:pt idx="2">
                  <c:v>21.4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подг.гр."Теремок"</c:v>
                </c:pt>
                <c:pt idx="1">
                  <c:v>подг.гр "Капельки"</c:v>
                </c:pt>
                <c:pt idx="2">
                  <c:v>подг.гр. "Гномики"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gapDepth val="0"/>
        <c:shape val="box"/>
        <c:axId val="189675392"/>
        <c:axId val="189676928"/>
        <c:axId val="0"/>
      </c:bar3DChart>
      <c:catAx>
        <c:axId val="18967539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676928"/>
        <c:crosses val="autoZero"/>
        <c:auto val="1"/>
        <c:lblAlgn val="ctr"/>
        <c:lblOffset val="100"/>
        <c:tickLblSkip val="1"/>
        <c:tickMarkSkip val="1"/>
      </c:catAx>
      <c:valAx>
        <c:axId val="189676928"/>
        <c:scaling>
          <c:orientation val="minMax"/>
        </c:scaling>
        <c:axPos val="l"/>
        <c:majorGridlines>
          <c:spPr>
            <a:ln w="3175">
              <a:solidFill>
                <a:srgbClr val="333333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675392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0577031180117645E-2"/>
          <c:y val="0.88071372569615058"/>
          <c:w val="0.80724637681159461"/>
          <c:h val="9.4890510948905105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99CCFF"/>
    </a:solidFill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01.05.2018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210" b="1" i="0" baseline="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PowerPoint]Лист1'!$A$2:$A$14</c:f>
              <c:strCache>
                <c:ptCount val="13"/>
                <c:pt idx="0">
                  <c:v>Са-Фи-Дансе</c:v>
                </c:pt>
                <c:pt idx="1">
                  <c:v>Пескография</c:v>
                </c:pt>
                <c:pt idx="2">
                  <c:v>Фантазеры</c:v>
                </c:pt>
                <c:pt idx="3">
                  <c:v>Игралочка</c:v>
                </c:pt>
                <c:pt idx="4">
                  <c:v>Родничок</c:v>
                </c:pt>
                <c:pt idx="5">
                  <c:v>Школа мяча</c:v>
                </c:pt>
                <c:pt idx="6">
                  <c:v>Знайка</c:v>
                </c:pt>
                <c:pt idx="7">
                  <c:v>Здравствуй, сказка</c:v>
                </c:pt>
                <c:pt idx="8">
                  <c:v>Веселая палитра</c:v>
                </c:pt>
                <c:pt idx="9">
                  <c:v>Пчелка</c:v>
                </c:pt>
                <c:pt idx="10">
                  <c:v>Веселый язычок</c:v>
                </c:pt>
                <c:pt idx="11">
                  <c:v>Здоровячок</c:v>
                </c:pt>
                <c:pt idx="12">
                  <c:v>Волшебная иголочка</c:v>
                </c:pt>
              </c:strCache>
            </c:strRef>
          </c:cat>
          <c:val>
            <c:numRef>
              <c:f>'[Диаграмма в Microsoft Office PowerPoint]Лист1'!$B$2:$B$14</c:f>
              <c:numCache>
                <c:formatCode>General</c:formatCode>
                <c:ptCount val="13"/>
                <c:pt idx="0">
                  <c:v>89</c:v>
                </c:pt>
                <c:pt idx="1">
                  <c:v>46</c:v>
                </c:pt>
                <c:pt idx="2">
                  <c:v>46</c:v>
                </c:pt>
                <c:pt idx="3">
                  <c:v>36</c:v>
                </c:pt>
                <c:pt idx="4">
                  <c:v>35</c:v>
                </c:pt>
                <c:pt idx="5">
                  <c:v>26</c:v>
                </c:pt>
                <c:pt idx="6">
                  <c:v>25</c:v>
                </c:pt>
                <c:pt idx="7">
                  <c:v>19</c:v>
                </c:pt>
                <c:pt idx="8">
                  <c:v>14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</c:ser>
        <c:shape val="cone"/>
        <c:axId val="94668288"/>
        <c:axId val="94670208"/>
        <c:axId val="0"/>
      </c:bar3DChart>
      <c:catAx>
        <c:axId val="9466828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4670208"/>
        <c:crosses val="autoZero"/>
        <c:auto val="1"/>
        <c:lblAlgn val="ctr"/>
        <c:lblOffset val="100"/>
      </c:catAx>
      <c:valAx>
        <c:axId val="94670208"/>
        <c:scaling>
          <c:orientation val="minMax"/>
        </c:scaling>
        <c:axPos val="l"/>
        <c:majorGridlines>
          <c:spPr>
            <a:ln>
              <a:solidFill>
                <a:srgbClr val="CC00FF"/>
              </a:solidFill>
            </a:ln>
          </c:spPr>
        </c:majorGridlines>
        <c:numFmt formatCode="General" sourceLinked="1"/>
        <c:tickLblPos val="nextTo"/>
        <c:crossAx val="94668288"/>
        <c:crosses val="autoZero"/>
        <c:crossBetween val="between"/>
      </c:valAx>
    </c:plotArea>
    <c:plotVisOnly val="1"/>
  </c:chart>
  <c:spPr>
    <a:solidFill>
      <a:schemeClr val="bg1"/>
    </a:solidFill>
    <a:ln w="57150">
      <a:solidFill>
        <a:srgbClr val="CC00FF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9EF9-39ED-48DF-AAEA-4FBF2FAB7584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9" Type="http://schemas.openxmlformats.org/officeDocument/2006/relationships/image" Target="../media/image10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16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7" Type="http://schemas.openxmlformats.org/officeDocument/2006/relationships/image" Target="../media/image180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8.jpeg"/><Relationship Id="rId5" Type="http://schemas.openxmlformats.org/officeDocument/2006/relationships/image" Target="../media/image179.jpeg"/><Relationship Id="rId4" Type="http://schemas.openxmlformats.org/officeDocument/2006/relationships/image" Target="../media/image18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7" Type="http://schemas.openxmlformats.org/officeDocument/2006/relationships/image" Target="../media/image189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jpeg"/><Relationship Id="rId3" Type="http://schemas.openxmlformats.org/officeDocument/2006/relationships/image" Target="../media/image198.jpeg"/><Relationship Id="rId7" Type="http://schemas.openxmlformats.org/officeDocument/2006/relationships/image" Target="../media/image202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jpeg"/><Relationship Id="rId11" Type="http://schemas.openxmlformats.org/officeDocument/2006/relationships/image" Target="../media/image206.jpeg"/><Relationship Id="rId5" Type="http://schemas.openxmlformats.org/officeDocument/2006/relationships/image" Target="../media/image200.jpeg"/><Relationship Id="rId10" Type="http://schemas.openxmlformats.org/officeDocument/2006/relationships/image" Target="../media/image205.jpeg"/><Relationship Id="rId4" Type="http://schemas.openxmlformats.org/officeDocument/2006/relationships/image" Target="../media/image199.jpeg"/><Relationship Id="rId9" Type="http://schemas.openxmlformats.org/officeDocument/2006/relationships/image" Target="../media/image20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7" Type="http://schemas.openxmlformats.org/officeDocument/2006/relationships/image" Target="../media/image214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ЖАННА\Образцовый детский сад 2018\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Старшие 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9" name="Picture 3" descr="C:\Users\User\Desktop\ЖАННА\фОТОГРАФИИ\2017-2018\Группы 2017\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357562"/>
            <a:ext cx="3964809" cy="264320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4820" name="Picture 4" descr="C:\Users\User\Desktop\ЖАННА\фОТОГРАФИИ\2017-2018\1 сентября\P1010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9000" contrast="15000"/>
          </a:blip>
          <a:srcRect/>
          <a:stretch>
            <a:fillRect/>
          </a:stretch>
        </p:blipFill>
        <p:spPr bwMode="auto">
          <a:xfrm>
            <a:off x="500034" y="857232"/>
            <a:ext cx="3786214" cy="28396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4821" name="Picture 5" descr="C:\Users\User\Desktop\stock-vector-children-and-toy-blocks-vector-537555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857232"/>
            <a:ext cx="2872609" cy="2357454"/>
          </a:xfrm>
          <a:prstGeom prst="rect">
            <a:avLst/>
          </a:prstGeom>
          <a:noFill/>
        </p:spPr>
      </p:pic>
      <p:pic>
        <p:nvPicPr>
          <p:cNvPr id="14" name="Picture 5" descr="https://im0-tub-ru.yandex.net/i?id=40435ee022a85ad379127bc866be331c-l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000504"/>
            <a:ext cx="2428892" cy="2266965"/>
          </a:xfrm>
          <a:prstGeom prst="rect">
            <a:avLst/>
          </a:prstGeom>
          <a:noFill/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1428728" y="3286124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«ЛУЧИКИ»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429256" y="6143644"/>
            <a:ext cx="278608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«ВЕСЕЛЫЙ ПАРОВОЗИК»</a:t>
            </a:r>
            <a:endParaRPr kumimoji="0" lang="ru-RU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Подготовительные 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 descr="C:\Users\User\Desktop\ЖАННА\фОТОГРАФИИ\2017-2018\Группы 2017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822064" cy="32147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6867" name="Picture 3" descr="C:\Users\User\Desktop\ЖАННА\фОТОГРАФИИ\2017-2018\Группы 2017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714356"/>
            <a:ext cx="3286148" cy="49125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638687"/>
            <a:ext cx="3214710" cy="300647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143636" y="5786454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«ГНОМИКИ»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2500298" y="3714752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«ТЕРЕМОК»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71472" y="3143248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«КАПЕЛЬКИ»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642918"/>
            <a:ext cx="5214974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групп здоровья за 2015-2018 </a:t>
            </a:r>
            <a:r>
              <a:rPr lang="ru-RU" altLang="zh-CN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</a:t>
            </a:r>
            <a:r>
              <a:rPr lang="ru-RU" altLang="zh-CN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zh-CN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1670" y="1714488"/>
          <a:ext cx="5286412" cy="2500328"/>
        </p:xfrm>
        <a:graphic>
          <a:graphicData uri="http://schemas.openxmlformats.org/drawingml/2006/table">
            <a:tbl>
              <a:tblPr/>
              <a:tblGrid>
                <a:gridCol w="1277370"/>
                <a:gridCol w="1062676"/>
                <a:gridCol w="1254715"/>
                <a:gridCol w="1691651"/>
              </a:tblGrid>
              <a:tr h="4074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Группы здоровья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Количество детей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2015/2016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2016/2017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2017/2018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7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Times New Roman"/>
                          <a:ea typeface="Calibri"/>
                          <a:cs typeface="Mangal"/>
                        </a:rPr>
                        <a:t>I</a:t>
                      </a: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  группа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189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214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226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7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>
                          <a:latin typeface="Times New Roman"/>
                          <a:ea typeface="Calibri"/>
                          <a:cs typeface="Mangal"/>
                        </a:rPr>
                        <a:t>II</a:t>
                      </a: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 группа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53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51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7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>
                          <a:latin typeface="Times New Roman"/>
                          <a:ea typeface="Calibri"/>
                          <a:cs typeface="Mangal"/>
                        </a:rPr>
                        <a:t>III</a:t>
                      </a: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 группа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30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40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51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7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>
                          <a:latin typeface="Times New Roman"/>
                          <a:ea typeface="Calibri"/>
                          <a:cs typeface="Mangal"/>
                        </a:rPr>
                        <a:t>IV</a:t>
                      </a: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 группа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3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1670" y="4286256"/>
            <a:ext cx="535785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положительным результатам работы по сохранению и укреплению здоровья дошкольников можно отнести следующие: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детей по группам здоровья имеет тенденцию к улучшению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2017/2018  году по сравнению с 2016/2017 годом  количество детей с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группой здоровья увеличилось на 12 человек, количество детей с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группой здоровья уменьшилось на 13 человек).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2143115"/>
          <a:ext cx="5715040" cy="1764385"/>
        </p:xfrm>
        <a:graphic>
          <a:graphicData uri="http://schemas.openxmlformats.org/drawingml/2006/table">
            <a:tbl>
              <a:tblPr/>
              <a:tblGrid>
                <a:gridCol w="1903448"/>
                <a:gridCol w="1218648"/>
                <a:gridCol w="851752"/>
                <a:gridCol w="836600"/>
                <a:gridCol w="904592"/>
              </a:tblGrid>
              <a:tr h="4613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Mangal"/>
                        </a:rPr>
                        <a:t>Группы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Кол-во вновь прибывших детей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Формы  ( степень) адаптации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Легкая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Средняя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Mangal"/>
                        </a:rPr>
                        <a:t>Тяжелая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2-я мл. «Растишки»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32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23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8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2-я мл. «Карапузики»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33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24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Times New Roman"/>
                          <a:cs typeface="Mangal"/>
                        </a:rPr>
                        <a:t>9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Всего по группам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Mangal"/>
                        </a:rPr>
                        <a:t>65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Mangal"/>
                        </a:rPr>
                        <a:t>47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Times New Roman"/>
                          <a:cs typeface="Mangal"/>
                        </a:rPr>
                        <a:t>17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00232" y="857232"/>
            <a:ext cx="5214974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Сводные результаты адаптационного периода вновь прибывших детей младшего дошкольного возраста</a:t>
            </a:r>
            <a:r>
              <a:rPr kumimoji="0" lang="ru-RU" altLang="zh-CN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2017/2018 учебный год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2"/>
          <p:cNvGraphicFramePr>
            <a:graphicFrameLocks/>
          </p:cNvGraphicFramePr>
          <p:nvPr/>
        </p:nvGraphicFramePr>
        <p:xfrm>
          <a:off x="2571736" y="4071942"/>
          <a:ext cx="478634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0"/>
            <a:ext cx="7400948" cy="368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НАШИ ПЕДАГОГИ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Desktop\ЖАННА\фОТОГРАФИИ\2016-2017\нов корп\DWS_6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7000" contrast="5000"/>
          </a:blip>
          <a:srcRect/>
          <a:stretch>
            <a:fillRect/>
          </a:stretch>
        </p:blipFill>
        <p:spPr bwMode="auto">
          <a:xfrm>
            <a:off x="571472" y="142852"/>
            <a:ext cx="2071702" cy="138113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User\Desktop\ЖАННА\фОТОГРАФИИ\2016-2017\нов корп\DWS_6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85926"/>
            <a:ext cx="2035708" cy="13573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1" name="Picture 3" descr="C:\Users\User\Desktop\ЖАННА\фОТОГРАФИИ\2016-2017\нов корп\DWS_61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28604"/>
            <a:ext cx="2357454" cy="157204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4" name="Picture 5" descr="C:\Users\User\Desktop\ЖАННА\фОТОГРАФИИ\2016-2017\нов корп\DWS_61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5143512"/>
            <a:ext cx="2035739" cy="13573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5" name="Picture 6" descr="C:\Users\User\Desktop\ЖАННА\фОТОГРАФИИ\2016-2017\нов корп\DWS_616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42852"/>
            <a:ext cx="2143140" cy="142876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 descr="C:\Users\User\Desktop\ЖАННА\фОТОГРАФИИ\2016-2017\нов корп\DWS_61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5143512"/>
            <a:ext cx="2035983" cy="13573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28" y="3286124"/>
            <a:ext cx="1514514" cy="171451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8" name="Picture 9" descr="C:\Users\User\Desktop\ЖАННА\фОТОГРАФИИ\2016-2017\нов корп\DWS_617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5143512"/>
            <a:ext cx="2071702" cy="13812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9" name="Picture 10" descr="C:\Users\User\Desktop\ЖАННА\фОТОГРАФИИ\2017-2018\Конференция 2017\IMG-20170829-WA007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43240" y="2143116"/>
            <a:ext cx="2357454" cy="176809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0" name="Picture 11" descr="FFh0JRYim4s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20" y="3286124"/>
            <a:ext cx="1285884" cy="171451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7" name="Picture 3" descr="C:\Users\User\Desktop\ЖАННА\фОТОГРАФИИ\2016-2017\нов корп\DWS_617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00694" y="5143512"/>
            <a:ext cx="2071702" cy="138113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58082" y="5143512"/>
            <a:ext cx="1307749" cy="136127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00760" y="1785926"/>
            <a:ext cx="1429689" cy="128588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2" name="Picture 5" descr="C:\Users\User\Desktop\ЖАННА\фОТОГРАФИИ\2016-2017\нов корп\DWS_6037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715140" y="1785926"/>
            <a:ext cx="1844936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17" descr="C:\Users\User\Desktop\ЖАННА\фОТОГРАФИИ\2017-2018\Смотр групп 2017\P1010107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86446" y="3286124"/>
            <a:ext cx="1805986" cy="136907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4" name="Picture 14" descr="C:\Users\User\Desktop\ЖАННА\фОТОГРАФИИ\2017-2018\Смотр групп 2017\P1010133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286116" y="3571876"/>
            <a:ext cx="951958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C:\Users\Lenovo\Desktop\1111\2018\зима\IMG_20171226_114703.jpg"/>
          <p:cNvPicPr/>
          <p:nvPr/>
        </p:nvPicPr>
        <p:blipFill>
          <a:blip r:embed="rId18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143248"/>
            <a:ext cx="1071570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ЖАННА\фОТОГРАФИИ\2013-2014\воспитатели\P1000835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00562" y="3571876"/>
            <a:ext cx="930875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786446" y="1071546"/>
            <a:ext cx="746215" cy="611896"/>
          </a:xfrm>
          <a:prstGeom prst="rect">
            <a:avLst/>
          </a:prstGeom>
          <a:noFill/>
        </p:spPr>
      </p:pic>
      <p:pic>
        <p:nvPicPr>
          <p:cNvPr id="26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214546" y="1214422"/>
            <a:ext cx="746215" cy="611896"/>
          </a:xfrm>
          <a:prstGeom prst="rect">
            <a:avLst/>
          </a:prstGeom>
          <a:noFill/>
        </p:spPr>
      </p:pic>
      <p:pic>
        <p:nvPicPr>
          <p:cNvPr id="28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357950" y="2500306"/>
            <a:ext cx="522717" cy="428628"/>
          </a:xfrm>
          <a:prstGeom prst="rect">
            <a:avLst/>
          </a:prstGeom>
          <a:noFill/>
        </p:spPr>
      </p:pic>
      <p:pic>
        <p:nvPicPr>
          <p:cNvPr id="31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3108" y="2786058"/>
            <a:ext cx="746215" cy="611896"/>
          </a:xfrm>
          <a:prstGeom prst="rect">
            <a:avLst/>
          </a:prstGeom>
          <a:noFill/>
        </p:spPr>
      </p:pic>
      <p:pic>
        <p:nvPicPr>
          <p:cNvPr id="35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86776" y="1571612"/>
            <a:ext cx="746215" cy="611896"/>
          </a:xfrm>
          <a:prstGeom prst="rect">
            <a:avLst/>
          </a:prstGeom>
          <a:noFill/>
        </p:spPr>
      </p:pic>
      <p:pic>
        <p:nvPicPr>
          <p:cNvPr id="36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143900" y="4714884"/>
            <a:ext cx="746215" cy="611896"/>
          </a:xfrm>
          <a:prstGeom prst="rect">
            <a:avLst/>
          </a:prstGeom>
          <a:noFill/>
        </p:spPr>
      </p:pic>
      <p:pic>
        <p:nvPicPr>
          <p:cNvPr id="37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6000768"/>
            <a:ext cx="746215" cy="611896"/>
          </a:xfrm>
          <a:prstGeom prst="rect">
            <a:avLst/>
          </a:prstGeom>
          <a:noFill/>
        </p:spPr>
      </p:pic>
      <p:pic>
        <p:nvPicPr>
          <p:cNvPr id="38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071934" y="4500570"/>
            <a:ext cx="571503" cy="468632"/>
          </a:xfrm>
          <a:prstGeom prst="rect">
            <a:avLst/>
          </a:prstGeom>
          <a:noFill/>
        </p:spPr>
      </p:pic>
      <p:pic>
        <p:nvPicPr>
          <p:cNvPr id="39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142852"/>
            <a:ext cx="746215" cy="611896"/>
          </a:xfrm>
          <a:prstGeom prst="rect">
            <a:avLst/>
          </a:prstGeom>
          <a:noFill/>
        </p:spPr>
      </p:pic>
      <p:pic>
        <p:nvPicPr>
          <p:cNvPr id="40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15338" y="142852"/>
            <a:ext cx="746215" cy="611896"/>
          </a:xfrm>
          <a:prstGeom prst="rect">
            <a:avLst/>
          </a:prstGeom>
          <a:noFill/>
        </p:spPr>
      </p:pic>
      <p:pic>
        <p:nvPicPr>
          <p:cNvPr id="41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500430" y="6072206"/>
            <a:ext cx="746215" cy="611896"/>
          </a:xfrm>
          <a:prstGeom prst="rect">
            <a:avLst/>
          </a:prstGeom>
          <a:noFill/>
        </p:spPr>
      </p:pic>
      <p:pic>
        <p:nvPicPr>
          <p:cNvPr id="42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214942" y="6143644"/>
            <a:ext cx="746215" cy="611896"/>
          </a:xfrm>
          <a:prstGeom prst="rect">
            <a:avLst/>
          </a:prstGeom>
          <a:noFill/>
        </p:spPr>
      </p:pic>
      <p:pic>
        <p:nvPicPr>
          <p:cNvPr id="43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42844" y="1571612"/>
            <a:ext cx="746215" cy="611896"/>
          </a:xfrm>
          <a:prstGeom prst="rect">
            <a:avLst/>
          </a:prstGeom>
          <a:noFill/>
        </p:spPr>
      </p:pic>
      <p:pic>
        <p:nvPicPr>
          <p:cNvPr id="44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4714884"/>
            <a:ext cx="746215" cy="611896"/>
          </a:xfrm>
          <a:prstGeom prst="rect">
            <a:avLst/>
          </a:prstGeom>
          <a:noFill/>
        </p:spPr>
      </p:pic>
      <p:pic>
        <p:nvPicPr>
          <p:cNvPr id="45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072066" y="1714488"/>
            <a:ext cx="522717" cy="428628"/>
          </a:xfrm>
          <a:prstGeom prst="rect">
            <a:avLst/>
          </a:prstGeom>
          <a:noFill/>
        </p:spPr>
      </p:pic>
      <p:pic>
        <p:nvPicPr>
          <p:cNvPr id="46" name="Picture 4" descr="https://www.arinasorokina.ru/wp-content/uploads/2012/05/clipart-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350980" y="4071943"/>
            <a:ext cx="435598" cy="357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642918"/>
            <a:ext cx="521497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уровень педагогических работников</a:t>
            </a:r>
            <a:r>
              <a:rPr lang="ru-RU" altLang="zh-C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 17 «Родничок»</a:t>
            </a:r>
            <a:endParaRPr lang="ru-RU" altLang="zh-CN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285860"/>
          <a:ext cx="6286545" cy="1493520"/>
        </p:xfrm>
        <a:graphic>
          <a:graphicData uri="http://schemas.openxmlformats.org/drawingml/2006/table">
            <a:tbl>
              <a:tblPr/>
              <a:tblGrid>
                <a:gridCol w="1252407"/>
                <a:gridCol w="1123059"/>
                <a:gridCol w="1367693"/>
                <a:gridCol w="1367693"/>
                <a:gridCol w="1175693"/>
              </a:tblGrid>
              <a:tr h="507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период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всего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педагогических работников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с высшим образованием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со средне-специальным образованием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не окончен. высшим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2015-2016уч.г.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23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11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1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2016-2017уч.г.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19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14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1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2017-2018уч.г.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20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13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2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384" marR="6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928934"/>
            <a:ext cx="521497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Квалификационный уровень педагогических работников</a:t>
            </a:r>
            <a:r>
              <a:rPr lang="ru-RU" altLang="zh-C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 17 «Родничок»</a:t>
            </a:r>
            <a:endParaRPr lang="ru-RU" altLang="zh-CN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71670" y="3714752"/>
          <a:ext cx="5331715" cy="1857386"/>
        </p:xfrm>
        <a:graphic>
          <a:graphicData uri="http://schemas.openxmlformats.org/drawingml/2006/table">
            <a:tbl>
              <a:tblPr/>
              <a:tblGrid>
                <a:gridCol w="1593808"/>
                <a:gridCol w="1150457"/>
                <a:gridCol w="1332929"/>
                <a:gridCol w="1254521"/>
              </a:tblGrid>
              <a:tr h="1160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период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всего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педагогических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работников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имеющие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высшую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latin typeface="Times New Roman"/>
                          <a:ea typeface="Calibri"/>
                          <a:cs typeface="Mangal"/>
                        </a:rPr>
                        <a:t>квалифика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latin typeface="Times New Roman"/>
                          <a:ea typeface="Calibri"/>
                          <a:cs typeface="Mangal"/>
                        </a:rPr>
                        <a:t>ционную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категорию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имеющие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первую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latin typeface="Times New Roman"/>
                          <a:ea typeface="Calibri"/>
                          <a:cs typeface="Mangal"/>
                        </a:rPr>
                        <a:t>квалифика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latin typeface="Times New Roman"/>
                          <a:ea typeface="Calibri"/>
                          <a:cs typeface="Mangal"/>
                        </a:rPr>
                        <a:t>ционную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категорию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2015-2016уч.г.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18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14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2016-2017уч.г.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18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latin typeface="Times New Roman"/>
                          <a:ea typeface="Calibri"/>
                          <a:cs typeface="Mangal"/>
                        </a:rPr>
                        <a:t>11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2017-2018уч.г.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35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21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11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714356"/>
            <a:ext cx="521497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Педагоги, прошедшие аттестацию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2017/2018 учебном году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28795" y="1643050"/>
          <a:ext cx="5429287" cy="2707146"/>
        </p:xfrm>
        <a:graphic>
          <a:graphicData uri="http://schemas.openxmlformats.org/drawingml/2006/table">
            <a:tbl>
              <a:tblPr/>
              <a:tblGrid>
                <a:gridCol w="297983"/>
                <a:gridCol w="2974593"/>
                <a:gridCol w="2156711"/>
              </a:tblGrid>
              <a:tr h="1979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№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60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Ф.И.О. педагога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Должность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439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Высшая квалификационная  категория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1.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Осипова Жанна </a:t>
                      </a: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Межлумовна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старший воспитатель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2.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Переверзева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Оксана Николаевна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педагог-психолог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3.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Силютина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Наталья Васильева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учитель-логопед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4.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Хорина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Татьяна Михайловна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воспитатель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5.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Кинасова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Анна Владимировна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воспитатель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6.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Минасян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Амалия Михайловна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воспитатель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3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7.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Алексанян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 Ирина Олеговна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воспитатель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7918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Первая квалификационная  категория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1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1.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Беляева Анастасия Викторовна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воспитатель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3108" y="4572008"/>
            <a:ext cx="5214974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Перспектива на 2018/2019 учебный год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Высшая категория: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Грибова О.А.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Дронова О.А.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Степкина Н.А.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Степаненко Л.П.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21497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2017/2018  учебном году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5918" y="1000108"/>
          <a:ext cx="6977090" cy="2941320"/>
        </p:xfrm>
        <a:graphic>
          <a:graphicData uri="http://schemas.openxmlformats.org/drawingml/2006/table">
            <a:tbl>
              <a:tblPr/>
              <a:tblGrid>
                <a:gridCol w="3501553"/>
                <a:gridCol w="3475537"/>
              </a:tblGrid>
              <a:tr h="62764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Филиал ГБОУ  ВПО «Ставропольский государственный педагогический институт» по программе «Организация образовательного процесса для детей дошкольного и младшего школьного возраста с ограниченными возможностями здоровья в условиях реализации ФГОС»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/>
                          <a:ea typeface="Calibri"/>
                          <a:cs typeface="Mangal"/>
                        </a:rPr>
                        <a:t>1.Доматенко Валентина </a:t>
                      </a:r>
                      <a:r>
                        <a:rPr lang="ru-RU" sz="1400" kern="150" dirty="0" smtClean="0">
                          <a:latin typeface="Times New Roman"/>
                          <a:ea typeface="Calibri"/>
                          <a:cs typeface="Mangal"/>
                        </a:rPr>
                        <a:t>Петровна</a:t>
                      </a:r>
                      <a:endParaRPr lang="ru-RU" sz="1200" kern="150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2.Степкина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Наталья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Алексеевна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3.Емельяненко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Татьяна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Васильевна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4.Кинасова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Анна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5.Абрамян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Наталья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6.Панаиотиди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Элеонора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Кузьминична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7.Антонян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Элеонора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Суреновна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8.Дронова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Наталья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9.Майсурадзе Татьяна Алексеевна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10.Грибова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Ольга Александровна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11.Беляева Анастасия Викторовна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12.Минасян Амалия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Межлумовна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13.Шемко Елена Александровна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14.Биктимирова Наталья Васильевна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ctr"/>
                          <a:tab pos="20707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15.Алексанян Ирина Олеговна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latin typeface="Times New Roman"/>
                          <a:ea typeface="Calibri"/>
                          <a:cs typeface="Mangal"/>
                        </a:rPr>
                        <a:t>          16. Степаненко Лариса Петровна</a:t>
                      </a: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latin typeface="Times New Roman"/>
                          <a:ea typeface="Calibri"/>
                          <a:cs typeface="Mangal"/>
                        </a:rPr>
                        <a:t>          17.Литовкина Елена Викторовна</a:t>
                      </a:r>
                    </a:p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00298" y="4071942"/>
            <a:ext cx="5214974" cy="181588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Перспектива на 2018/2019 учебный год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Осипова Ж.М.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Переверзева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Павлюк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Ю.Н.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Силютина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Рязанцева Ю.С.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6124754"/>
          </a:xfrm>
          <a:prstGeom prst="rect">
            <a:avLst/>
          </a:prstGeom>
          <a:solidFill>
            <a:schemeClr val="bg1">
              <a:alpha val="33000"/>
            </a:schemeClr>
          </a:solidFill>
          <a:ln w="76200"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 детского сада  успешно участвовал: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краевой благотворительной акции «Вместе –теплее», декабрь 2017 г.;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краевом творческом конкурсе «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Земля-наш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Дом», Диплом победителя II  место;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Всероссийском смотре-конкурсе «Образцовый детский сад», Диплом победителя, апрель 2018 г.;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городском  этапе во Всероссийском конкурсе профессионального мастерства «Детский сад года-2018», в номинации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«Лучший воспитатель образовательной организации «Верность профессии»,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Диплом победителя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место, май 2018 г.;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акциях «Стена Памяти», «Бессмертный полк»,  посвященных 73-летию Победы в Великой Отечественной войне, май 2018 г.;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городском Дне донора, январь 2018 г.;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вебинаре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проведенном в рамках проекта Федеральной целевой программы развития образования на  2016-2020 гг. «Внедрение примерной образовательной программы дошкольного образования в 85 субъектах Российской Федерации», август  2017 г.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IV Всероссийской  научно-практической 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интернет-конференции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«Качество современного образования: традиции, инновации, опыт реализации», в секции дошкольного образования «Достижение качества дошкольного образования в условиях введения ФГОС ДО», организованной ГБУ ДПО «Ставропольский краевой институт развития образования, повышения квалификации и переподготовки работников образования», май 2018 г.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вебинаре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педагогических работников ДОО по теме: «Диагностика предметно-пространственной среды ДОО в рамках требований ФГОС ДО», декабрь,  март 2018 г.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Всероссийском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онлайн-семинаре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«Инклюзивное образование в дошкольных организациях»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Всероссийской научно-практической конференции «Защите детства: проблемы, поиски, решения», организованной филиалом ГБОУ ВО СГПИ в г.Железноводске, ( апрель 2018 г.)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14290"/>
          <a:ext cx="8786842" cy="6443472"/>
        </p:xfrm>
        <a:graphic>
          <a:graphicData uri="http://schemas.openxmlformats.org/drawingml/2006/table">
            <a:tbl>
              <a:tblPr/>
              <a:tblGrid>
                <a:gridCol w="1952632"/>
                <a:gridCol w="6834210"/>
              </a:tblGrid>
              <a:tr h="880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Сердарова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Ольга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Юрьевна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</a:t>
                      </a:r>
                    </a:p>
                  </a:txBody>
                  <a:tcPr marL="47403" marR="47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 во Всероссийском  </a:t>
                      </a:r>
                      <a:r>
                        <a:rPr lang="ru-RU" sz="14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вебинаре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«Роль семьи в реализации образовательного потенциала ребенка-инвалида» ( ноябрь 2017 г.).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Объявлена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Благодарность за профессионализм на совещании руководителей образовательных организаций, (февраль  2018 г.)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тестировании «Охрана труда и обеспечение безопасности образовательно-воспитательного процесса в ДОУ», (октябрь 2017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научно-практической конференции «Защите детства: проблемы, поиски, решения», организованной филиалом ГБОУ ВО СГПИ в г.Железноводске, ( апрель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Сетевой педагогической конференции по формированию цифрового пространства детства «</a:t>
                      </a:r>
                      <a:r>
                        <a:rPr lang="ru-RU" sz="14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Сетевичок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(март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методико-педагогической программы «Информационная компетентность педагога», Диплом ( февраль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методико-педагогической программы «ФГОС ООО: вопросы и ответы», Диплом, ( февраль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Психолого-педагогическое и методическое сопровождение практики студентов ГБОУ ВО СГПИ, организация воспитательно-образовательной деятельности, предусмотренной учебными планами преподавателей филиала ГБОУ ВО СГПИ (сентябрь-апрель 2017/2018 г.)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Благодарственное письмо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качественную  организацию   практики студентов   филиала ГБОУ ВО СГПИ ( май, 2018 г.)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Объявлена Благодарность за профессионализм на совещании руководителей образовательных организаций, (февраль  2018 г.)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 Всероссийском конкурсе педагогического мастерства «Лучший проект 2018», по версии журнала Детский сад будущего – галерея творческих проектов»,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,(май 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«Взаимодействие дошкольной организации с родителями в соответствии с ФГОС ДО»,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(октябрь, 2017 г.).</a:t>
                      </a:r>
                    </a:p>
                  </a:txBody>
                  <a:tcPr marL="47403" marR="47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88000"/>
                      </a:srgbClr>
                    </a:solidFill>
                  </a:tcPr>
                </a:tc>
              </a:tr>
              <a:tr h="2191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Осипова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Межлумовна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</a:t>
                      </a:r>
                    </a:p>
                  </a:txBody>
                  <a:tcPr marL="47403" marR="47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8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47403" marR="47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32000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14290"/>
            <a:ext cx="4572032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МБДОУ «Детский сад №17 «Родничок» </a:t>
            </a:r>
            <a:r>
              <a:rPr lang="ru-RU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г.к.Железновдска</a:t>
            </a:r>
            <a:endParaRPr lang="ru-RU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1928802"/>
            <a:ext cx="5143536" cy="319472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ИТОГОВЫЙ  ПЕДАГОГИЧЕСКИЙ СОВЕТ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«Итоги воспитательно-образовательной работы </a:t>
            </a:r>
            <a:endParaRPr lang="ru-RU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2017/2018 </a:t>
            </a: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год»</a:t>
            </a:r>
            <a:endParaRPr lang="ru-RU" sz="32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90"/>
          <a:ext cx="8501122" cy="5462016"/>
        </p:xfrm>
        <a:graphic>
          <a:graphicData uri="http://schemas.openxmlformats.org/drawingml/2006/table">
            <a:tbl>
              <a:tblPr/>
              <a:tblGrid>
                <a:gridCol w="1544292"/>
                <a:gridCol w="6956830"/>
              </a:tblGrid>
              <a:tr h="1743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Переверзева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Оксана Николаевна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58020" marR="5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Всероссийского издания «ПЕДРАЗВИТИЕ»,  региональное тестирование «Культура речи современно педагога»,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(октябрь,2017 г.).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Психолого-педагогическое и методическое сопровождение практики студентов ГБОУ ВО СГПИ, организация воспитательно-образовательной деятельности, предусмотренной учебными планами преподавателей ГБОУ ВО СГПИ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сентябрь-апрель 2017/2018 г.) 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 во Всероссийском  </a:t>
                      </a:r>
                      <a:r>
                        <a:rPr lang="ru-RU" sz="14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вебинаре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«Роль семьи в реализации образовательного потенциала ребенка-инвалида»- ноябрь 2016 г.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Благодарственное письмо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качественную  организацию преддипломной  практики студентов  ГБОУ ВО СГПИ( май, 2018г.)</a:t>
                      </a:r>
                    </a:p>
                  </a:txBody>
                  <a:tcPr marL="58020" marR="5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20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Сердюкова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Марина 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инструктор по ФЗК</a:t>
                      </a:r>
                    </a:p>
                  </a:txBody>
                  <a:tcPr marL="58020" marR="5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методико-педагогической программы «ФГОС ООО: вопросы и ответы», Диплом, (февраль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прошла тестирование  по предмету «Физическая культура», диплом </a:t>
                      </a:r>
                      <a:endParaRPr lang="ru-RU" sz="1400" kern="15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март,2018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Активное участие  в организации  Единого урока «День защитников отечества», Диплом, ( февраль,2018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Активное участие  в организации  Единого урока «День российской науки», Диплом, ( февраль,2018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прошла методико-педагогическую программу «Профилактика травматизма на занятиях  физкультуры», (март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олимпиаде центра «Айда», «Критерии готовности ребенка к школе»,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 (ноябрь, 2017 г.).</a:t>
                      </a:r>
                    </a:p>
                  </a:txBody>
                  <a:tcPr marL="58020" marR="5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430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5857892"/>
            <a:ext cx="2214578" cy="1000108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214414" y="5857891"/>
            <a:ext cx="2214578" cy="1000108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5857891"/>
            <a:ext cx="2214578" cy="1000108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000628" y="5857891"/>
            <a:ext cx="2214578" cy="1000108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6929422" y="5857891"/>
            <a:ext cx="2214578" cy="1000108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66f8328732927c04c150632ea1967b3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364331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5497407"/>
        </p:xfrm>
        <a:graphic>
          <a:graphicData uri="http://schemas.openxmlformats.org/drawingml/2006/table">
            <a:tbl>
              <a:tblPr/>
              <a:tblGrid>
                <a:gridCol w="1583224"/>
                <a:gridCol w="7132212"/>
              </a:tblGrid>
              <a:tr h="3132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Павлюк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Юлия Николаевна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инструктор по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ФЗК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методико-педагогической программы «ФГОС ООО: вопросы и ответы», Диплом, (февраль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прошла тестирование  по предмету «Физическая культура», </a:t>
                      </a: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(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март,2018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Активное участие  в организации  Единого урока «День защитников отечества», Диплом, ( февраль,2018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Активное участие  в организации  Единого урока «День российской науки», Диплом, </a:t>
                      </a: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(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февраль,2018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прошла методико-педагогическую программу «Профилактика травматизма на занятиях  физкультуры», (март 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Благодарственное письмо за активную работу в профсоюзе образования, апрель 2018 г.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олимпиаде "Подари знание", «Основы здорового образа жизни», (декабрь,2017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Силютина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Наталья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Викторовна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Награждена Почетной грамотой администрации г.к. Железноводска Ставропольского края за вклад в развитие системы образования в г.к.Железноводске, формирование интеллектуального, культурного </a:t>
                      </a: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нравственного развития личности и многолетнюю добросовестную работу,   </a:t>
                      </a: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 2017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городском этапе краевого конкурса «Лучшая рабочая программа учителя-логопеда ДОО», Грамота за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(октябрь,2017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Сертификат  за создание в социальной сети работников образования персонального сайта,  (июнь 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международном профессиональном конкурсе «Инновации в образовании детей с ограниченными возможностями здоровья»,  </a:t>
                      </a: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(август, 2017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430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072206"/>
            <a:ext cx="2214578" cy="785794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1214414" y="6000768"/>
            <a:ext cx="2214578" cy="857230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072206"/>
            <a:ext cx="2214578" cy="785792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5000628" y="5929329"/>
            <a:ext cx="2214578" cy="928669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6929422" y="5929329"/>
            <a:ext cx="2214578" cy="928669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66f8328732927c04c150632ea1967b31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142984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072206"/>
            <a:ext cx="2214578" cy="785794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1214414" y="6000768"/>
            <a:ext cx="2214578" cy="857230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072206"/>
            <a:ext cx="2214578" cy="785792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5000628" y="5929329"/>
            <a:ext cx="2214578" cy="928669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6929422" y="5929329"/>
            <a:ext cx="2214578" cy="928669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428604"/>
          <a:ext cx="8358246" cy="5144306"/>
        </p:xfrm>
        <a:graphic>
          <a:graphicData uri="http://schemas.openxmlformats.org/drawingml/2006/table">
            <a:tbl>
              <a:tblPr/>
              <a:tblGrid>
                <a:gridCol w="1518336"/>
                <a:gridCol w="6839910"/>
              </a:tblGrid>
              <a:tr h="9092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Биктимирова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Светлана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Васильевна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международной интернет олимпиаде «Солнечный свет» по логопедии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Я-логопед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 Дипломом победителя,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(ноябрь, 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 за создание в социальной сети работников образования персонального сайта, создание электронного 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(ноябрь, декабрь, 2017 г.).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36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Антонян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Элонора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Суреновна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 «Федеральный государственный стандарт дошкольного образования».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(ноябрь, 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Фомирование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выразительности речи у детей дошкольного и школьного возраста». Лауреат (май,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54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Рязанцева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Юлия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Станиславовна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по изобразительной деятельности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«Занятия по лепке»,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(октябрь, 2017 г.).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Сетевой педагогической конференции по формированию цифрового пространства детства «</a:t>
                      </a:r>
                      <a:r>
                        <a:rPr lang="ru-RU" sz="14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Сетевичок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(март 2018 г.).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участие во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Всероссийском конкурсе «Таланты России»,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социально – педагогический образовательный портал 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гогические инновации»,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(февраль,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 участника I ВСЕРОССИЙСКОГО КОНКУРСА рисунков по ПДД С «СУПЕР - МАМОЙ» мы уже изучаем ПДД, посвящённого  международному женскому дню,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(апрель, 2018 г.).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s://im0-tub-ru.yandex.net/i?id=66f8328732927c04c150632ea1967b31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271462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072206"/>
            <a:ext cx="2214578" cy="785794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1214414" y="6000768"/>
            <a:ext cx="2214578" cy="857230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072206"/>
            <a:ext cx="2214578" cy="785792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5000628" y="5929329"/>
            <a:ext cx="2214578" cy="928669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6929422" y="5929329"/>
            <a:ext cx="2214578" cy="928669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28604"/>
          <a:ext cx="8715436" cy="5252812"/>
        </p:xfrm>
        <a:graphic>
          <a:graphicData uri="http://schemas.openxmlformats.org/drawingml/2006/table">
            <a:tbl>
              <a:tblPr/>
              <a:tblGrid>
                <a:gridCol w="1583222"/>
                <a:gridCol w="7132214"/>
              </a:tblGrid>
              <a:tr h="103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Абрамян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Наталья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для педагогов и обучающихся «МЫ – патриоты России», учредитель конкурса: Всероссийский Информационно-Методический Центр им. М.В. Ломоносова, 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(март ,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3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Алексанян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Ирина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Олеговна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Блиц-олимпиада:«Воспитание культурно-гигиенических навыков у  дошкольников»,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(март,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Блиц-олимпиада:«Как достичь взаимопонимания с ребенком?». Диплом Лауреата (ноябрь, 2016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3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Василькова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Любовь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Всероссийского издания «ПЕДРАЗВИТИЕ»  «Становление и развитие дошкольной педагогики как науки»,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(октябрь,2017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 олимпиаде «Подари знание», «Особенности развития детей старшего дошкольного возраста»,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(октябрь,2017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262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Дронова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Наталья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Александровна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ежемесячном международном конкурсе «Лучший конспект занятия».Диплом победителя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 (ноябрь, 2017 г.)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Координатор  Всероссийского детского  конкурса «Любимые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мультяшки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Сертификат и Почетная грамота (ноябрь 2017 г.)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262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Емельяненко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Татьяна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Васильевна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 «Проблемы детей среднего дошкольного возраста»,  Лауреат (май,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143644"/>
            <a:ext cx="2214578" cy="714356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214414" y="6143644"/>
            <a:ext cx="2214578" cy="714354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143644"/>
            <a:ext cx="2214578" cy="714354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000628" y="6143643"/>
            <a:ext cx="2214578" cy="714353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6929422" y="6143643"/>
            <a:ext cx="2214578" cy="714352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28604"/>
          <a:ext cx="8786874" cy="5500725"/>
        </p:xfrm>
        <a:graphic>
          <a:graphicData uri="http://schemas.openxmlformats.org/drawingml/2006/table">
            <a:tbl>
              <a:tblPr/>
              <a:tblGrid>
                <a:gridCol w="1214446"/>
                <a:gridCol w="7572428"/>
              </a:tblGrid>
              <a:tr h="1320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Кишова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Юлия Витальевна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олимпиаде «Педагогическая практика» в номинации «Психология детей дошкольного возраста», </a:t>
                      </a: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Диплом победителя </a:t>
                      </a:r>
                      <a:r>
                        <a:rPr lang="en-US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(декабрь,2018 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олимпиаде «Педагогический успех» в номинации «Профессиональный стандарт» «Педагог», </a:t>
                      </a: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Диплом победителя  </a:t>
                      </a:r>
                      <a:r>
                        <a:rPr lang="en-US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(февраль,2018 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60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Миронова Наталья Васильевна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«Технология формирования элементарных математических представлений у дошкольников»,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(апрель,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(III место) во Всероссийском творческом конкурсе: "</a:t>
                      </a:r>
                      <a:r>
                        <a:rPr lang="ru-RU" sz="14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Рассударики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 Номинация: "Творческие работы и методические разработки педагогов", и номинация «Безопасная среда</a:t>
                      </a:r>
                      <a:r>
                        <a:rPr lang="ru-RU" sz="1400" b="1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»-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март-апрель 2017 г</a:t>
                      </a:r>
                      <a:r>
                        <a:rPr lang="ru-RU" sz="1400" b="1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Блиц-олимпиада: «Экологическое  воспитание дошкольников».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(май, 2017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203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Минасян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Амалия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Межлумовна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Награждена Почетной грамотой администрации г.к. Железноводска Ставропольского края за вклад в развитие системы образования в г.к.Железноводске, формирование интеллектуального, культурного т нравственного развития личности и многолетнюю добросовестную работу,    </a:t>
                      </a: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 2017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тестировании «Радуга талантов»,  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 (декабрь, 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тестировании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ТоталТест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 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 (ноябрь, 2017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214290"/>
          <a:ext cx="8786874" cy="5974080"/>
        </p:xfrm>
        <a:graphic>
          <a:graphicData uri="http://schemas.openxmlformats.org/drawingml/2006/table">
            <a:tbl>
              <a:tblPr/>
              <a:tblGrid>
                <a:gridCol w="1596199"/>
                <a:gridCol w="7190675"/>
              </a:tblGrid>
              <a:tr h="4214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Литовкина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«Требования ФГОС к системе  дошкольного образования, 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 (февраль,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международном конкурсе «Быть воспитателем- это призвание»,  Диплом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 (февраль,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прошла обучение и итоговое тестирование по курсу «Особенности формирования и развития профессионально-педагогической компетентности (ППК) педагогов как необходимого условия качественной реализации федеральных государственных образовательных стандартов (ФГОС), (февраль 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Награждена Благодарственным письмом от редакции Всероссийского издания СМИ «портал Педагога» за активное участие в работе издания, а также личный вклад по внедрению информационно-коммуникационных технологий (ИКТ) в образовательный процесс., ( февраль,2018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блиц-олимпиаде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организатор  учебный центр «Горизонты  педагогики»,  по теме «Организация педагогического процесса и методы воспитания в детском саду»,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(май,2018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блиц-олимпиаде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организатор  учебный центр «Горизонты  педагогики»,  по теме «Литературное образование дошкольников»,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(май,2018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 участника курса обучения «Сущность и роль  дидактических игр в детском саду», организатор  учебный центр «Горизонты  педагогики»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3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Кинасова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«Оценка уровня компетенций педагогов дошкольного образования РФ», организатор Всероссийское издание «Вестник педагога»,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(сентябрь 2017 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«Речевое развитие дошкольников в  соответствии с ФГОС ДО», Диплом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(январь,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творческом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Умнотворец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номинация «Творческие работы и методические разработки педагогов»,  Диплом победителя, (май, 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285852" y="6215082"/>
            <a:ext cx="2214578" cy="642918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215084"/>
            <a:ext cx="2214578" cy="642916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000628" y="6215082"/>
            <a:ext cx="2214578" cy="642915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215082"/>
            <a:ext cx="2214578" cy="642918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6929422" y="6215081"/>
            <a:ext cx="2214578" cy="642915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66f8328732927c04c150632ea1967b3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285852" y="6215082"/>
            <a:ext cx="2214578" cy="642918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2928926" y="6215084"/>
            <a:ext cx="2214578" cy="642916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000628" y="6215082"/>
            <a:ext cx="2214578" cy="642915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6215082"/>
            <a:ext cx="2214578" cy="642918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6929422" y="6215081"/>
            <a:ext cx="2214578" cy="64291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85729"/>
          <a:ext cx="8429684" cy="5791578"/>
        </p:xfrm>
        <a:graphic>
          <a:graphicData uri="http://schemas.openxmlformats.org/drawingml/2006/table">
            <a:tbl>
              <a:tblPr/>
              <a:tblGrid>
                <a:gridCol w="1774670"/>
                <a:gridCol w="6655014"/>
              </a:tblGrid>
              <a:tr h="1439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Окасова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Жанаркуль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Жакпаровна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проекте для воспитателей ДОУ. Олимпиада «Педагог и ФГОС ДО»,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(январь, 2018 г.). 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«Речевое развитие дошкольников в  соответствии с ФГОС ДО», Диплом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(январь,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«Совместная деятельность педагогов и родителей»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 январь,2018 г.)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66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Алперовна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Награждена Сертификатом куратора участника Международного детского творческого конкурса поделок «Осенние фантазии»    ( октябрь,2017г. 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«Воспитание культурно-гигиенических навыков у  дошкольников»,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(март, 2018 г.). 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».Блиц-олимпиада:«Проблемы детей среднего дошкольного возраста», Дипломант (апрель,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профессионального мастерства педагогических работников, приуроченного к 130-летию рождения А.С.Макаренко, (январь 2018г.)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ежемесячном конкурсе «Лучший сценарий праздника» , ( март,2018 г.)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37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Беляева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Анастасия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«Взаимодействие дошкольной образовательной организации с родителями в соответствии с ФГОС ДО»,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(май,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«Времена года»,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место, (май, 2018 г.).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s://im0-tub-ru.yandex.net/i?id=66f8328732927c04c150632ea1967b3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92880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285852" y="6215082"/>
            <a:ext cx="2214578" cy="642918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3000364" y="5715016"/>
            <a:ext cx="2214578" cy="1142984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000628" y="6215082"/>
            <a:ext cx="2214578" cy="642915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0" y="5857892"/>
            <a:ext cx="2214578" cy="1000108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3766ed0a4da2f952c325047f9b072b7d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6929422" y="5715016"/>
            <a:ext cx="2214578" cy="114298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500042"/>
          <a:ext cx="8429684" cy="4566308"/>
        </p:xfrm>
        <a:graphic>
          <a:graphicData uri="http://schemas.openxmlformats.org/drawingml/2006/table">
            <a:tbl>
              <a:tblPr/>
              <a:tblGrid>
                <a:gridCol w="1774670"/>
                <a:gridCol w="6655014"/>
              </a:tblGrid>
              <a:tr h="1358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Панаиотиди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Элеонора Кузьминична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всероссийской олимпиаде «Педагогический успех», в номинации: «Требования ФГОС к дошкольному образованию».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(апрель,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</a:t>
                      </a:r>
                      <a:r>
                        <a:rPr lang="ru-RU" sz="14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Блиц-олимпиада « Федеральный образовательный стандарт дошкольного образования», Диплом победителя 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 (март,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91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Степаненко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Лариса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Петровна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Награждена Дипломом победителя </a:t>
                      </a:r>
                      <a:r>
                        <a:rPr lang="en-US" sz="1400" kern="15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 за участие во Всероссийском тестировании «ТоталТест», направление: Теория и методика развития речи детей, (ноябрь 2017 г.)</a:t>
                      </a:r>
                      <a:endParaRPr lang="ru-RU" sz="14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«Доутесса». Блиц-олимпиада: «Дефекты произношения при разных формах речевых патологий». Диплом победителя </a:t>
                      </a:r>
                      <a:r>
                        <a:rPr lang="en-US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(апрель, 2018 г.).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91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Сысоева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«Сказочная страна», организованный Международным центром образования и педагогики»,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(май, 2018 г.).</a:t>
                      </a:r>
                    </a:p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во Всероссийском конкурсе «Лучший проект воспитателя», организованный Международным центром образования и педагогики», Диплом победителя </a:t>
                      </a:r>
                      <a:r>
                        <a:rPr lang="en-US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(май, 2018 г.).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47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Шульга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Наталья Витальевна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участника Всероссийского конкурса стихотворений « И дольше века….»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42852"/>
            <a:ext cx="621510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педагогов по удовлетворенности  работой в ДОУ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785786" y="1214422"/>
          <a:ext cx="7572428" cy="5143536"/>
        </p:xfrm>
        <a:graphic>
          <a:graphicData uri="http://schemas.openxmlformats.org/presentationml/2006/ole">
            <p:oleObj spid="_x0000_s92162" name="Диаграмма" r:id="rId3" imgW="4000433" imgH="2781262" progId="MSGraph.Chart.8">
              <p:embed/>
            </p:oleObj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42852"/>
            <a:ext cx="621510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педагогов по удовлетворенности  работой в ДОУ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1285860"/>
            <a:ext cx="7786742" cy="5143536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+mj-lt"/>
              </a:rPr>
              <a:t>  </a:t>
            </a:r>
            <a:r>
              <a:rPr lang="ru-RU" sz="1600" dirty="0" smtClean="0"/>
              <a:t>Комплексный анализ результатов анкетирования педагогов  МБДОУ «Детского сада № 17 «Родничок» за 2017-2018 учебный год,  показал удовлетворенность созданными условиями для профессиональной деятельности - </a:t>
            </a:r>
            <a:r>
              <a:rPr lang="ru-RU" sz="1600" b="1" dirty="0" smtClean="0"/>
              <a:t>87 %. </a:t>
            </a:r>
            <a:endParaRPr lang="ru-RU" sz="1600" b="1" dirty="0" smtClean="0">
              <a:latin typeface="+mj-lt"/>
            </a:endParaRPr>
          </a:p>
          <a:p>
            <a:pPr algn="just">
              <a:buNone/>
            </a:pPr>
            <a:r>
              <a:rPr lang="ru-RU" sz="1600" dirty="0" smtClean="0">
                <a:latin typeface="+mj-lt"/>
              </a:rPr>
              <a:t>Для педагогов остаются важными показатели:  условия для организации воспитательно-образовательного процесса; объем должностных обязанностей педагога; справедливые и обоснованные требования и  признание  администрации ДОУ; созданные условия в процессе педагогической деятельности повышать свой профессиональный уровень; уровнем взаимодействия  коллег, системой требований, предъявляемых к родителям воспитанников.</a:t>
            </a:r>
          </a:p>
          <a:p>
            <a:pPr algn="just">
              <a:buNone/>
            </a:pPr>
            <a:r>
              <a:rPr lang="ru-RU" sz="1600" dirty="0" smtClean="0">
                <a:latin typeface="+mj-lt"/>
              </a:rPr>
              <a:t> Для администрации ДОУ это является хорошим показателем, так как характеризует  заинтересованность педагогов в своей деятельности и даёт возможность использовать в управлении не только экономические  способы мотивации, но и  интеллектуально-творческие и статусные.</a:t>
            </a:r>
          </a:p>
          <a:p>
            <a:pPr algn="just">
              <a:buNone/>
            </a:pPr>
            <a:r>
              <a:rPr lang="ru-RU" sz="1600" dirty="0" smtClean="0">
                <a:latin typeface="+mj-lt"/>
              </a:rPr>
              <a:t>Вторым по значимости показатель связанный с мотивами удовлетворения социальных  потребностей (уважение и признание) - 83 % педагогов. Согласно количественных данных анкетирования,  возможно,  проследить какие показатели, исходя из «частичной удовлетворенности»,  являются для педагогов приоритетными для построения дальнейшей работы всего коллектива  МБДОУ «Детского сада № 17 «Родничок» на  2018-2019  учебный год.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144000" cy="7143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642918"/>
            <a:ext cx="5214974" cy="1938992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подошел к концу учебный год.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 предлагаю сегодня посмотреть журнал,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перелистывая его страницы, вспомнить, что же у нас произошло интересного в этом году.</a:t>
            </a:r>
          </a:p>
        </p:txBody>
      </p:sp>
      <p:pic>
        <p:nvPicPr>
          <p:cNvPr id="15364" name="Picture 4" descr="C:\Users\User\Desktop\ЖАННА\фОТОГРАФИИ\Фото детсад\P1010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714620"/>
            <a:ext cx="5182794" cy="3299061"/>
          </a:xfrm>
          <a:prstGeom prst="rect">
            <a:avLst/>
          </a:prstGeom>
          <a:noFill/>
          <a:ln w="76200" cmpd="tri">
            <a:solidFill>
              <a:srgbClr val="FFC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71480"/>
            <a:ext cx="5286412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годового плана ДОУ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500174"/>
          <a:ext cx="5429288" cy="4769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630103"/>
                <a:gridCol w="1298855"/>
              </a:tblGrid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Форма работы с коллективом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По плану ДОУ 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Прове</a:t>
                      </a:r>
                      <a:r>
                        <a:rPr lang="ru-RU" sz="2200" b="1" dirty="0" smtClean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дено</a:t>
                      </a:r>
                      <a:r>
                        <a:rPr lang="ru-RU" sz="22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 советы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Семинары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Открытые просмотры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Методических часов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агетная рамка 4"/>
          <p:cNvSpPr/>
          <p:nvPr/>
        </p:nvSpPr>
        <p:spPr>
          <a:xfrm>
            <a:off x="2143108" y="571480"/>
            <a:ext cx="4786346" cy="257176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СТРАНИЦАМ ВЫПОЛНЕНИЯ ГОДОВЫХ ЗАДАЧ</a:t>
            </a: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51202" name="Picture 2" descr="http://school18.3dn.ru/Novosti/1591074_notepad-kalem-ofis-kagit-kitap-calism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286124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40277"/>
          <a:ext cx="8858313" cy="6709119"/>
        </p:xfrm>
        <a:graphic>
          <a:graphicData uri="http://schemas.openxmlformats.org/drawingml/2006/table">
            <a:tbl>
              <a:tblPr/>
              <a:tblGrid>
                <a:gridCol w="2691744"/>
                <a:gridCol w="1955240"/>
                <a:gridCol w="1637118"/>
                <a:gridCol w="2574211"/>
              </a:tblGrid>
              <a:tr h="4152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9390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у детей  мотивацию к сбережению своего  здоровья в процессе практического использования развивающих форм оздоровительной работы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93900" algn="l"/>
                        </a:tabLst>
                      </a:pPr>
                      <a:r>
                        <a:rPr lang="ru-RU" sz="12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Мероприятия с педагогами и детьми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</a:t>
                      </a:r>
                      <a:endParaRPr lang="ru-RU" sz="12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Проблемы, перспективы 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совет № 2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  <a:r>
                        <a:rPr lang="ru-RU" sz="1200" i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«Эффективность использования   педагогами развивающих форм оздоровительной работы в воспитательно-образовательном процессе»</a:t>
                      </a:r>
                      <a:r>
                        <a:rPr lang="ru-RU" sz="1200" kern="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совет № 5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«Организация деятельности педагогов ДОУ по  формированию у детей  ценностного отношения к здоровью и здоровому образу жизни»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Проведения анализа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заболеваемости воспитанников, групп здоровья;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оперативного контроля: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«Анализ подвижной деятельности на прогулке»;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«Анализ календарного планирования педагогов»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«Создание условий для сохранений и у крепления здоровья воспитанников»;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«Качество проведения 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технологий в режиме дня».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ежеквартального семинара- практикума:</a:t>
                      </a:r>
                      <a:r>
                        <a:rPr lang="ru-RU" sz="1200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200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«Здоровье педагога»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1" u="sng" kern="1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смотр-конкурса</a:t>
                      </a:r>
                      <a:r>
                        <a:rPr lang="ru-RU" sz="12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«Лучшая организация питания в группе»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для педагогов</a:t>
                      </a:r>
                      <a:r>
                        <a:rPr lang="ru-RU" sz="12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«Привитие культурно-гигиенических навыков в условиях ДОУ»</a:t>
                      </a: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рубрики для родителей:</a:t>
                      </a:r>
                      <a:r>
                        <a:rPr lang="ru-RU" sz="12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«Экран здоровья».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 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ru-RU" sz="1200" b="1" u="sng" kern="1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санбюллетеня</a:t>
                      </a:r>
                      <a:r>
                        <a:rPr lang="ru-RU" sz="1200" u="sng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«Современная вакцинация: что нужно знать родителям о прививках».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 анкетирования  родителей</a:t>
                      </a:r>
                      <a:r>
                        <a:rPr lang="ru-RU" sz="1200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«Путь к здоровью ребёнка лежит через семью»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спортивного соревнования: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«Папа, мама, я –дружная семья»; «Самый смелый,</a:t>
                      </a:r>
                      <a:r>
                        <a:rPr lang="ru-RU" sz="1200" kern="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сильный, ловкий</a:t>
                      </a:r>
                      <a:r>
                        <a:rPr lang="ru-RU" sz="1200" kern="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</a:t>
                      </a: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ru-RU" sz="12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«Роль семьи в обучении  детей сохранению и укреплению здоровья»;</a:t>
                      </a:r>
                      <a:b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b="1" u="sng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 консультации</a:t>
                      </a:r>
                      <a:r>
                        <a:rPr lang="ru-RU" sz="12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«Использовании физкультуры и закаливания в  домашних условиях.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 методической копилки</a:t>
                      </a:r>
                      <a:r>
                        <a:rPr lang="ru-RU" sz="1200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конспектов занятий, комплекса гимнастик и методик оздоровления.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стенда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«Здоровье ребенка»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результаты контроля 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200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здоровьсбережению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воспитанников в условиях ДОУ;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Выявлены показатели  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физической подготовленности детей, проведения форм оздоровительной работы педагогов с детьми.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(«Диаграмма № 1,2 )</a:t>
                      </a: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Проблемы: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ходе контроля отмечен  недостаточный уровень профессионализма педагогов при организации разных видов  прогулок, применения активных форм оздоровительной работы с детьми в режиме дня.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r>
                        <a:rPr lang="ru-RU" sz="1200" i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итогам</a:t>
                      </a:r>
                      <a:r>
                        <a:rPr lang="ru-RU" sz="1200" i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смотра конкурса по организации питания выявлены недостатки педагогов    при организация дежурства детей, гигиенических процедур, навыков пользования столовыми приборами, культура поведения воспитанников за столом.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Перспективы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2.Педагогам 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 создавать условия для обеспечения активной, содержательной, разнообразной и интересной для воспитанников деятельности на прогулке.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3.Старшему воспитателю запланировать в 2018/2019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смотры конкурсы по организации питания и по организации прогулок с детьми .</a:t>
                      </a:r>
                      <a:endParaRPr lang="ru-RU" sz="12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2" marR="3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000108"/>
          <a:ext cx="6643734" cy="5132485"/>
        </p:xfrm>
        <a:graphic>
          <a:graphicData uri="http://schemas.openxmlformats.org/drawingml/2006/table">
            <a:tbl>
              <a:tblPr/>
              <a:tblGrid>
                <a:gridCol w="2096453"/>
                <a:gridCol w="964063"/>
                <a:gridCol w="1204876"/>
                <a:gridCol w="1109034"/>
                <a:gridCol w="1269308"/>
              </a:tblGrid>
              <a:tr h="34322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групп</a:t>
                      </a:r>
                      <a:endParaRPr lang="ru-RU" sz="16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>
                          <a:latin typeface="Times New Roman"/>
                          <a:ea typeface="Calibri"/>
                          <a:cs typeface="Mangal"/>
                        </a:rPr>
                        <a:t>       Результаты подготовленности детей 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КГН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ЗОЖ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Н.Г.                     К.Г.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Н.Г.                       К.Г.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kern="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Растишки</a:t>
                      </a:r>
                      <a:r>
                        <a:rPr lang="ru-RU" sz="16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endParaRPr lang="ru-RU" sz="16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«Карапузики»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«Капитошка»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«Звездочки»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«Фантазеры»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«Паровозик»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«Лучики»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«Гномики»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«Капельки»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«Почемучки»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«Солнышко»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«Теремок» </a:t>
                      </a:r>
                      <a:endParaRPr lang="ru-RU" sz="1600" kern="1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42910" y="214290"/>
            <a:ext cx="7486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Сравнительные показатели  подготовленности дошкольников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ОО «Физическое развитие» за 2017/2018 учебный год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000108"/>
          <a:ext cx="6593561" cy="5348580"/>
        </p:xfrm>
        <a:graphic>
          <a:graphicData uri="http://schemas.openxmlformats.org/drawingml/2006/table">
            <a:tbl>
              <a:tblPr/>
              <a:tblGrid>
                <a:gridCol w="2158855"/>
                <a:gridCol w="1135522"/>
                <a:gridCol w="913546"/>
                <a:gridCol w="1136324"/>
                <a:gridCol w="1249314"/>
              </a:tblGrid>
              <a:tr h="2650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Наименование групп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Calibri"/>
                          <a:cs typeface="Mangal"/>
                        </a:rPr>
                        <a:t>     </a:t>
                      </a: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Результаты подготовленности детей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ДВИГАТЕЛЬНЫЕ КАЧЕСТВА 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ФИЗИЧЕСКИЕ   КАЧЕСТВА 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Н.Г. </a:t>
                      </a:r>
                      <a:r>
                        <a:rPr lang="ru-RU" sz="1400" b="1" kern="150" dirty="0" smtClean="0">
                          <a:latin typeface="Times New Roman"/>
                          <a:ea typeface="Calibri"/>
                          <a:cs typeface="Mangal"/>
                        </a:rPr>
                        <a:t>               К.Г. </a:t>
                      </a:r>
                      <a:endParaRPr lang="ru-RU" sz="1400" kern="150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Calibri"/>
                          <a:cs typeface="Mangal"/>
                        </a:rPr>
                        <a:t>                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Н.Г.                       К.Г. 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«Растишки»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2,1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4,5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1,3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4,4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«Карапузики»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1,8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3,6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1,4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«Капитошка»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2,4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4,7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2,7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4,2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«Звездочки»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2,5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4,7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2,4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4,6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«Фантазеры»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2,3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4,5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2,7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4,1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«Паровозик»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3,0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4,6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3,1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4,6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«Лучики»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3,1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2,0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4,2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«Гномики»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3,3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2,7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4,8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«Капельки»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3,3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4,7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«Почемучки»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4,7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4,5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«Солнышко»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2,6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4,5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4,5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«Теремок»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3,1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4,9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Calibri"/>
                          <a:cs typeface="Mangal"/>
                        </a:rPr>
                        <a:t>2,4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Calibri"/>
                          <a:cs typeface="Mangal"/>
                        </a:rPr>
                        <a:t>4,8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88348" marR="88348" marT="44174" marB="4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214290"/>
            <a:ext cx="7486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Сравнительные показатели  подготовленности дошкольников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ОО «Физическое развитие» за 2017/2018 учебный год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СПОРТИВНЫЕ ПРАЗДНИКИ И СОРЕВНОВАНИЯ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Юлия\Desktop\фото папа мама я!\IMG_0663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3429024" cy="242889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11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29" y="3143248"/>
            <a:ext cx="1273829" cy="12858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4929198"/>
            <a:ext cx="8786874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ФГОС ДО</a:t>
            </a:r>
            <a:r>
              <a:rPr lang="ru-RU" sz="1400" i="1" dirty="0" smtClean="0"/>
              <a:t>: «Результатом дошкольного физкультурного воспитания должны стать: высокий уровень здоровья ребенка и формирование фундамента физической культуры будущего взрослого человека. Именно поэтому главной задачей образовательной области «Физическое развитие» является гармоничное развитие у воспитанников физического и психического здоровья. Важно не просто проводить занятия по </a:t>
            </a:r>
            <a:r>
              <a:rPr lang="ru-RU" sz="1400" i="1" dirty="0" err="1" smtClean="0"/>
              <a:t>здоровьесберегающим</a:t>
            </a:r>
            <a:r>
              <a:rPr lang="ru-RU" sz="1400" i="1" dirty="0" smtClean="0"/>
              <a:t> технологиям, а создать единый процесс взаимодействия педагога, родителя и воспитанников, где гармонично переплетаются разные образовательные области, чтобы в конечном итоге каждый ребенок получил представления о здоровье человека как главной ценности, которая необходима ему для полноценной жизни.</a:t>
            </a:r>
            <a:endParaRPr lang="ru-RU" sz="1400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8157" y="1000108"/>
            <a:ext cx="33900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C:\Users\Юлия\Desktop\фото папа мама я!\IMG_0635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357430"/>
            <a:ext cx="3643338" cy="2428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СПОРТИВНЫЕ ПРАЗДНИКИ И СОРЕВНОВАНИЯ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7349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071546"/>
            <a:ext cx="1415365" cy="1428760"/>
          </a:xfrm>
          <a:prstGeom prst="rect">
            <a:avLst/>
          </a:prstGeom>
          <a:noFill/>
        </p:spPr>
      </p:pic>
      <p:pic>
        <p:nvPicPr>
          <p:cNvPr id="9218" name="Picture 2" descr="C:\Users\User\Desktop\ЖАННА\фОТОГРАФИИ\2017-2018\самый ловкий папа\IMG_0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071546"/>
            <a:ext cx="3143272" cy="2242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4" name="Picture 1" descr="C:\Users\User\Desktop\ЖАННА\фОТОГРАФИИ\2017-2018\самый ловкий папа\IMG_0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857496"/>
            <a:ext cx="2286016" cy="17145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6" name="Picture 3" descr="IMG-20180221-WA0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533" y="4357694"/>
            <a:ext cx="2905145" cy="217886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Picture 3" descr="C:\Users\User\Desktop\ЖАННА\фОТОГРАФИИ\2017-2018\самый ловкий папа\IMG_07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9" y="3786190"/>
            <a:ext cx="2977541" cy="27146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19" name="Picture 3" descr="C:\Users\User\Desktop\ЖАННА\фОТОГРАФИИ\2017-2018\самый ловкий папа\IMG_0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1000108"/>
            <a:ext cx="3186106" cy="23895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19" name="Стрелка вправо с вырезом 18"/>
          <p:cNvSpPr/>
          <p:nvPr/>
        </p:nvSpPr>
        <p:spPr>
          <a:xfrm>
            <a:off x="357158" y="3286124"/>
            <a:ext cx="2714644" cy="1143008"/>
          </a:xfrm>
          <a:prstGeom prst="notchedRightArrow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САМЫЙ ЛОВКИЙ</a:t>
            </a:r>
          </a:p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СМЕЛЫЙ, СИЛЬНЫЙ, 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2" descr="C:\Users\User\Desktop\ЖАННА\фОТОГРАФИИ\2017-2018\самый ловкий папа\IMG_079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4714884"/>
            <a:ext cx="2143140" cy="18665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ОФОРМЛЕНИЕ РУБРИКИ «ЭКРАН ЗДОРОВЬЯ»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C:\Users\User\Desktop\ЖАННА\фОТОГРАФИИ\2017-2018\Смотр групп 2017\P1010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24000" contrast="34000"/>
          </a:blip>
          <a:srcRect/>
          <a:stretch>
            <a:fillRect/>
          </a:stretch>
        </p:blipFill>
        <p:spPr bwMode="auto">
          <a:xfrm>
            <a:off x="500034" y="1071546"/>
            <a:ext cx="3500438" cy="2625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9395" name="Picture 3" descr="C:\Users\User\Desktop\ЖАННА\фОТОГРАФИИ\2017-2018\Смотр групп 2017\P1010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71546"/>
            <a:ext cx="3643338" cy="2732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" name="Picture 2" descr="C:\Users\User\Desktop\ЖАННА\фОТОГРАФИИ\2017-2018\Смотр групп 2017\P1010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lum bright="16000" contrast="24000"/>
          </a:blip>
          <a:srcRect/>
          <a:stretch>
            <a:fillRect/>
          </a:stretch>
        </p:blipFill>
        <p:spPr bwMode="auto">
          <a:xfrm>
            <a:off x="571472" y="4000504"/>
            <a:ext cx="3429024" cy="2571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Picture 4" descr="C:\Users\User\Desktop\ЖАННА\фОТОГРАФИИ\2017-2018\Смотр групп 2017\P101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143380"/>
            <a:ext cx="3964311" cy="2357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3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3143248"/>
            <a:ext cx="1357322" cy="1370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Фото\P10101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214313"/>
            <a:ext cx="3952875" cy="2963862"/>
          </a:xfrm>
          <a:noFill/>
          <a:ln w="76200">
            <a:solidFill>
              <a:schemeClr val="accent1"/>
            </a:solidFill>
          </a:ln>
        </p:spPr>
      </p:pic>
      <p:pic>
        <p:nvPicPr>
          <p:cNvPr id="19459" name="Picture 3" descr="C:\Documents and Settings\User\Рабочий стол\Фото\P101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7750" y="214313"/>
            <a:ext cx="3929063" cy="2946400"/>
          </a:xfrm>
          <a:noFill/>
          <a:ln w="76200">
            <a:solidFill>
              <a:schemeClr val="accent1"/>
            </a:solidFill>
          </a:ln>
        </p:spPr>
      </p:pic>
      <p:pic>
        <p:nvPicPr>
          <p:cNvPr id="19460" name="Picture 4" descr="C:\Documents and Settings\User\Рабочий стол\Фото\P1010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486150"/>
            <a:ext cx="4071937" cy="30543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Picture 5" descr="C:\Documents and Settings\User\Рабочий стол\Фото\P1010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3500438"/>
            <a:ext cx="4000500" cy="30003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3108" y="3000372"/>
            <a:ext cx="5114932" cy="571504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КВЕСТ-ТЕХНОЛОГИЯ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571744"/>
            <a:ext cx="928694" cy="937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Логоритмика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User\Desktop\ЖАННА\фОТОГРАФИИ\2017-2018\Логоритмика\P1010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3500462" cy="26253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244" name="Picture 4" descr="C:\Users\User\Desktop\ЖАННА\фОТОГРАФИИ\2017-2018\Логоритмика\P1010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928670"/>
            <a:ext cx="3643338" cy="27325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" name="Picture 2" descr="C:\Users\User\Desktop\ЖАННА\фОТОГРАФИИ\2017-2018\Логоритмика\P1010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429000"/>
            <a:ext cx="4038600" cy="30289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ЖАННА\Образцовый детский сад 2018\де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72396" y="1214422"/>
            <a:ext cx="64294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358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969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                        СМОТР-КОНКУРС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«ЛУЧШАЯ ОРГАНИЗАЦИЯ ПИТАНИЯ В ДОУ»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0419" name="Picture 3" descr="C:\Users\User\Desktop\ЖАННА\фОТОГРАФИИ\2017-2018\Конкурс Питания\IMG-20180328-WA0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786190"/>
            <a:ext cx="2357454" cy="20021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" name="Picture 2" descr="C:\Users\User\Desktop\ЖАННА\фОТОГРАФИИ\2017-2018\Конкурс Питания\IMG-20180328-WA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142984"/>
            <a:ext cx="1714513" cy="22860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4" name="Picture 3" descr="C:\Users\User\Desktop\ЖАННА\фОТОГРАФИИ\2017-2018\Конкурс Питания\IMG_20180328_081449.jpg"/>
          <p:cNvPicPr>
            <a:picLocks noChangeAspect="1" noChangeArrowheads="1"/>
          </p:cNvPicPr>
          <p:nvPr/>
        </p:nvPicPr>
        <p:blipFill>
          <a:blip r:embed="rId4" cstate="email">
            <a:lum bright="9000" contrast="14000"/>
          </a:blip>
          <a:srcRect/>
          <a:stretch>
            <a:fillRect/>
          </a:stretch>
        </p:blipFill>
        <p:spPr bwMode="auto">
          <a:xfrm>
            <a:off x="642910" y="1142984"/>
            <a:ext cx="1721034" cy="22860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5" name="Picture 4" descr="C:\Users\User\Desktop\ЖАННА\фОТОГРАФИИ\2017-2018\Конкурс Питания\IMG_20180328_0825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1142984"/>
            <a:ext cx="1714512" cy="22860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1142984"/>
            <a:ext cx="1738217" cy="226439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7" name="Picture 7" descr="C:\Users\User\Desktop\ЖАННА\фОТОГРАФИИ\2017-2018\Конкурс Питания\IMG-20180328-WA00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4214818"/>
            <a:ext cx="2714644" cy="20359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0" name="Picture 9" descr="C:\Users\User\Desktop\ЖАННА\фОТОГРАФИИ\2017-2018\Конкурс Питания\IMG_20180328_085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3857628"/>
            <a:ext cx="2571768" cy="215685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85728"/>
            <a:ext cx="2857520" cy="214314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1" name="Picture 2" descr="C:\Users\User\Desktop\ЖАННА\фОТОГРАФИИ\2017-2018\Конкурс Питания\IMG_20180328_0833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47996"/>
            <a:ext cx="2500330" cy="33337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2" name="Picture 5" descr="https://png.pngtree.com/element_origin_min_pic/16/08/26/1257bfc460b89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85728"/>
            <a:ext cx="1433575" cy="207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8" descr="C:\Users\User\Desktop\ЖАННА\фОТОГРАФИИ\2017-2018\Конкурс Питания\IMG-20180328-WA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85728"/>
            <a:ext cx="2928958" cy="21944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2475" name="Picture 11" descr="C:\Users\User\Desktop\ЖАННА\фОТОГРАФИИ\2017-2018\Конкурс Питания\IMG-20180328-WA0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3071809"/>
            <a:ext cx="2500330" cy="3333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6" name="Picture 3" descr="C:\Users\User\Desktop\Сайт 2017\Новости\Новости марта\IMG-20180328-WA01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071810"/>
            <a:ext cx="2643206" cy="32988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Организация подвижно-игровой деятельности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на прогулке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User\Desktop\ЖАННА\фОТОГРАФИИ\2017-2018\ИГРЫ на прогулке\IMG-20180420-WA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00109"/>
            <a:ext cx="3429024" cy="25717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8" name="Содержимое 4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3357586" cy="25717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1" name="Picture 3" descr="C:\Users\User\Desktop\ЖАННА\фОТОГРАФИИ\2017-2018\ИГРЫ на прогулке\IMG-20180420-WA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429023" cy="25717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2" name="Picture 4" descr="C:\Users\User\Desktop\ЖАННА\фОТОГРАФИИ\2017-2018\ИГРЫ на прогулке\IMG-20180420-WA0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929066"/>
            <a:ext cx="3262335" cy="24467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" name="Picture 6" descr="https://ds04.infourok.ru/uploads/ex/0b68/00033fb7-5ffd6aa3/hello_html_m12019ae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5276">
            <a:off x="3706318" y="2927205"/>
            <a:ext cx="1511183" cy="1598366"/>
          </a:xfrm>
          <a:prstGeom prst="rect">
            <a:avLst/>
          </a:prstGeom>
          <a:noFill/>
          <a:ln w="57150">
            <a:solidFill>
              <a:srgbClr val="CC00FF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285728"/>
          <a:ext cx="8858312" cy="6465980"/>
        </p:xfrm>
        <a:graphic>
          <a:graphicData uri="http://schemas.openxmlformats.org/drawingml/2006/table">
            <a:tbl>
              <a:tblPr/>
              <a:tblGrid>
                <a:gridCol w="2509856"/>
                <a:gridCol w="2288398"/>
                <a:gridCol w="2131232"/>
                <a:gridCol w="1928826"/>
              </a:tblGrid>
              <a:tr h="3741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Продолжать развитие коммуникативной культуры и социальной активности личности </a:t>
                      </a:r>
                      <a:endParaRPr lang="ru-RU" sz="1400" b="1" kern="150" dirty="0" smtClean="0">
                        <a:latin typeface="Times New Roman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Calibri"/>
                          <a:cs typeface="Mangal"/>
                        </a:rPr>
                        <a:t>дошкольника </a:t>
                      </a: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в процессе коллективного творчества</a:t>
                      </a:r>
                      <a:r>
                        <a:rPr lang="ru-RU" sz="1400" u="sng" kern="150" dirty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Calibri"/>
                          <a:cs typeface="Mangal"/>
                        </a:rPr>
                        <a:t> Мероприятия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latin typeface="Times New Roman"/>
                          <a:ea typeface="Calibri"/>
                          <a:cs typeface="Mangal"/>
                        </a:rPr>
                        <a:t>Работа с родителями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latin typeface="Times New Roman"/>
                          <a:ea typeface="Calibri"/>
                          <a:cs typeface="Mangal"/>
                        </a:rPr>
                        <a:t>Результаты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latin typeface="Times New Roman"/>
                          <a:ea typeface="Calibri"/>
                          <a:cs typeface="Mangal"/>
                        </a:rPr>
                        <a:t>Проблемы, перспективы </a:t>
                      </a:r>
                      <a:endParaRPr lang="ru-RU" sz="12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Педагогический совет № </a:t>
                      </a:r>
                      <a:r>
                        <a:rPr lang="ru-RU" sz="1200" b="1" u="sng" kern="150" dirty="0" smtClean="0">
                          <a:latin typeface="Times New Roman"/>
                          <a:ea typeface="Calibri"/>
                          <a:cs typeface="Mangal"/>
                        </a:rPr>
                        <a:t>3</a:t>
                      </a:r>
                      <a:endParaRPr lang="ru-RU" sz="1200" b="0" u="none" kern="150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200" b="0" u="none" strike="noStrike" kern="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  <a:r>
                        <a:rPr lang="ru-RU" sz="1200" b="0" u="none" strike="noStrike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«Современные тенденции развития социально-коммуникативных способностей у детей дошкольного возраста  в условиях ДОУ»;</a:t>
                      </a:r>
                      <a:endParaRPr lang="ru-RU" sz="1200" b="1" u="sng" kern="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Организация смотра-конкурса 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по  театрализованной деятельности «Сказочная страна»;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 smtClean="0">
                          <a:latin typeface="Times New Roman"/>
                          <a:ea typeface="Calibri"/>
                          <a:cs typeface="Mangal"/>
                        </a:rPr>
                        <a:t>Организация </a:t>
                      </a: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гостиной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 с элементами театрализации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« Давайте говорить друг другу комплименты»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Лекция в форме диалога по теме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«О концепции программы социально-коммуникативного развития и социального воспитания дошкольников»;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Час специалиста: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« Социально-коммуникативные игры с детьми и взрослыми»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Анкетирование педагогов 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Тема:«Проверьте, какой Вы педагог»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Оперативный контроль:</a:t>
                      </a:r>
                      <a:r>
                        <a:rPr lang="ru-RU" sz="1200" u="sng" kern="150" dirty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«Создание условий для психологического комфорта дошкольников</a:t>
                      </a: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»;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портретов </a:t>
                      </a:r>
                      <a:endParaRPr lang="ru-RU" sz="1200" kern="1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Times New Roman"/>
                          <a:cs typeface="Times New Roman"/>
                        </a:rPr>
                        <a:t>«Моя любимая мамочка» 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Фото-коллаж</a:t>
                      </a:r>
                      <a:r>
                        <a:rPr lang="ru-RU" sz="1200" b="1" kern="15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kern="1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Times New Roman"/>
                          <a:cs typeface="Times New Roman"/>
                        </a:rPr>
                        <a:t>«Наши дедушки и папы были бравые солдаты»;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Оформление тематической выставки для родителей: 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«Психолого-педагогическая поддержка родителей в условиях введения ФГОС ДО»; 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спортивного соревнования: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«Папа, мама, я –дружная семья», Самый смелый,</a:t>
                      </a:r>
                      <a:r>
                        <a:rPr lang="ru-RU" sz="1200" kern="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сильный, ловкий</a:t>
                      </a:r>
                      <a:r>
                        <a:rPr lang="ru-RU" sz="1200" kern="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200" kern="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Смотр-конкурсы</a:t>
                      </a:r>
                      <a:r>
                        <a:rPr lang="ru-RU" sz="1200" kern="1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150" dirty="0">
                          <a:latin typeface="Times New Roman"/>
                          <a:ea typeface="Times New Roman"/>
                          <a:cs typeface="Times New Roman"/>
                        </a:rPr>
                        <a:t>«Лучшее оформление группы к Новому году и Рождеству Христову»;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Times New Roman"/>
                          <a:cs typeface="Times New Roman"/>
                        </a:rPr>
                        <a:t>«Лучшая  площадка ДОУ»;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Концертная программа к 73–ой годовщине Победы в ВОВ 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r>
                        <a:rPr lang="ru-RU" sz="1200" kern="150" dirty="0">
                          <a:latin typeface="Times New Roman"/>
                          <a:ea typeface="Times New Roman"/>
                          <a:cs typeface="Mangal"/>
                        </a:rPr>
                        <a:t>«Этих дней не смолкнет слава!»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Родительские собрания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Тема: «Детский сад и семьи  вместе лучшие друзья</a:t>
                      </a: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( </a:t>
                      </a:r>
                      <a:r>
                        <a:rPr lang="ru-RU" sz="1200" kern="150" dirty="0" err="1">
                          <a:latin typeface="Times New Roman"/>
                          <a:ea typeface="Calibri"/>
                          <a:cs typeface="Mangal"/>
                        </a:rPr>
                        <a:t>мл.и.ср.г.р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Тема: «Поговорим о детях  в кругу семьи»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( </a:t>
                      </a:r>
                      <a:r>
                        <a:rPr lang="ru-RU" sz="1200" kern="150" dirty="0" err="1" smtClean="0">
                          <a:latin typeface="Times New Roman"/>
                          <a:ea typeface="Calibri"/>
                          <a:cs typeface="Mangal"/>
                        </a:rPr>
                        <a:t>ст.и.под.гр</a:t>
                      </a: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latin typeface="Times New Roman"/>
                          <a:ea typeface="Calibri"/>
                          <a:cs typeface="Mangal"/>
                        </a:rPr>
                        <a:t>Организация выставок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« Осенняя фантазия», «Здравствуй, новый год»,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«Весенняя капель»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latin typeface="Times New Roman"/>
                          <a:ea typeface="Calibri"/>
                          <a:cs typeface="Mangal"/>
                        </a:rPr>
                        <a:t>Повышение заинтересованности родителей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в создании условий по формированию  социально- коммуникативной компетентности и культуры среди воспитанников, педагогов и родителей;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Создание копилки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 семейных традиций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Накоплен  педагогический опыт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 использование игровых ситуаций в социально-коммуникативном развитии дошкольников дома  и в  детском саду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 Проведение анализа</a:t>
                      </a:r>
                      <a:r>
                        <a:rPr lang="ru-RU" sz="1200" u="sng" kern="150" dirty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социально-коммуникативного развития дошкольников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(«Диаграмма № 2 )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Успешное проведение  форм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сотрудничества с </a:t>
                      </a:r>
                      <a:r>
                        <a:rPr lang="ru-RU" sz="1200" kern="150" dirty="0" smtClean="0">
                          <a:latin typeface="Times New Roman"/>
                          <a:ea typeface="Calibri"/>
                          <a:cs typeface="Mangal"/>
                        </a:rPr>
                        <a:t>семьями;</a:t>
                      </a:r>
                      <a:endParaRPr lang="ru-RU" sz="1200" kern="150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Привлечение </a:t>
                      </a:r>
                      <a:r>
                        <a:rPr lang="ru-RU" sz="1200" b="1" u="sng" dirty="0">
                          <a:latin typeface="Times New Roman"/>
                          <a:ea typeface="Calibri"/>
                          <a:cs typeface="Times New Roman"/>
                        </a:rPr>
                        <a:t>родителей к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благоустройству групповых помещений, участков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/с.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В течение  учебного года  публикация</a:t>
                      </a: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  и обновление информации для родителей на сайте ДОУ.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Проблемы: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1.Недостаточное проявление профессионализма педагогов в процессе общения  с родителями в вопросах социализации детей.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kern="150" dirty="0">
                          <a:latin typeface="Times New Roman"/>
                          <a:ea typeface="Calibri"/>
                          <a:cs typeface="Mangal"/>
                        </a:rPr>
                        <a:t>Перспективы: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1.Продолжать активно вести действующую рубрику для родителей «Если Вы вежливы»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2. Педагогам ДОУ  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Calibri"/>
                          <a:cs typeface="Mangal"/>
                        </a:rPr>
                        <a:t>продолжать участие родителей в жизни собственных детей через нетрадиционные формы взаимодействия: игротеки,  создание семейных газет, </a:t>
                      </a:r>
                      <a:endParaRPr lang="ru-RU" sz="12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родословной, защита семейных проектов и другие. в процессе коллективного творчества.</a:t>
                      </a:r>
                    </a:p>
                  </a:txBody>
                  <a:tcPr marL="29746" marR="2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472254" cy="7143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Организация смотра-конкурса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«Сказочная страна»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\Рабочий стол\сайт\DSCN1721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4143404" cy="2714644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6" name="Содержимое 5" descr="C:\Documents and Settings\User\Рабочий стол\сайт\DSCN174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00240"/>
            <a:ext cx="3609972" cy="2714644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64514" name="Picture 2" descr="https://im0-tub-ru.yandex.net/i?id=035507256f2c4f38f8016abc56a2ed6c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928670"/>
            <a:ext cx="1516235" cy="928694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4929198"/>
            <a:ext cx="8643998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помогает детям раскрепоститься, формирует коммуникативные качества, повышает самооценку, развивает речь, эмоциональную сферу и просто вносит яркое незабываемое разнообразие в повседневную жизнь, обогащая их внутренний мир. В смотре-конкурсе   принимали  участие  дети  младших, средних и старших групп детского сада. Коллективы групп представляли драматизации художественных произведений: «Колобок на новый лад», «Волк и семеро козлят»,  «Сказку про маму курочку и цыплят», «Сказку про  двух жадных медвежат», «Сказку про маму», «Лесную историю» и т.д.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428604"/>
            <a:ext cx="1357322" cy="1370167"/>
          </a:xfrm>
          <a:prstGeom prst="rect">
            <a:avLst/>
          </a:prstGeom>
          <a:noFill/>
        </p:spPr>
      </p:pic>
      <p:pic>
        <p:nvPicPr>
          <p:cNvPr id="7" name="Рисунок 6" descr="C:\Documents and Settings\User\Рабочий стол\сайт\DSCN18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2857520" cy="2286016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2" name="Содержимое 11" descr="C:\Documents and Settings\User\Рабочий стол\сайт\DSCN1940.JPG"/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14290"/>
            <a:ext cx="2857520" cy="2286016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4" name="Содержимое 6" descr="C:\Documents and Settings\User\Рабочий стол\сайт\DSCN1856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71942"/>
            <a:ext cx="3357586" cy="2428892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сайт\DSCN173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071942"/>
            <a:ext cx="3613155" cy="2442653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7" name="Содержимое 4" descr="C:\Documents and Settings\User\Рабочий стол\сайт\DSCN1970.JPG"/>
          <p:cNvPicPr>
            <a:picLocks/>
          </p:cNvPicPr>
          <p:nvPr/>
        </p:nvPicPr>
        <p:blipFill>
          <a:blip r:embed="rId7" cstate="email">
            <a:lum bright="8000" contrast="6000"/>
          </a:blip>
          <a:srcRect/>
          <a:stretch>
            <a:fillRect/>
          </a:stretch>
        </p:blipFill>
        <p:spPr bwMode="auto">
          <a:xfrm>
            <a:off x="3071802" y="2143116"/>
            <a:ext cx="3071834" cy="2071702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428604"/>
            <a:ext cx="1357322" cy="1370167"/>
          </a:xfrm>
          <a:prstGeom prst="rect">
            <a:avLst/>
          </a:prstGeom>
          <a:noFill/>
        </p:spPr>
      </p:pic>
      <p:pic>
        <p:nvPicPr>
          <p:cNvPr id="9" name="Рисунок 8" descr="C:\Documents and Settings\User\Рабочий стол\сайт\IMG-20171129-WA0036.jpg"/>
          <p:cNvPicPr/>
          <p:nvPr/>
        </p:nvPicPr>
        <p:blipFill>
          <a:blip r:embed="rId3" cstate="email">
            <a:lum bright="9000" contrast="19000"/>
          </a:blip>
          <a:srcRect/>
          <a:stretch>
            <a:fillRect/>
          </a:stretch>
        </p:blipFill>
        <p:spPr bwMode="auto">
          <a:xfrm>
            <a:off x="357158" y="142852"/>
            <a:ext cx="3143272" cy="2428892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сайт\IMG-20171129-WA0007.jpg"/>
          <p:cNvPicPr/>
          <p:nvPr/>
        </p:nvPicPr>
        <p:blipFill>
          <a:blip r:embed="rId4" cstate="email">
            <a:lum bright="17000" contrast="21000"/>
          </a:blip>
          <a:srcRect/>
          <a:stretch>
            <a:fillRect/>
          </a:stretch>
        </p:blipFill>
        <p:spPr bwMode="auto">
          <a:xfrm>
            <a:off x="5572132" y="214290"/>
            <a:ext cx="3184559" cy="2214578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6" name="Picture 2" descr="C:\Users\User\Desktop\ЖАННА\фОТОГРАФИИ\2017-2018\театр\DSCN1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857628"/>
            <a:ext cx="3286148" cy="2464611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10" name="Содержимое 10" descr="C:\Documents and Settings\User\Рабочий стол\сайт\20171128_103853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786058"/>
            <a:ext cx="2928958" cy="2214578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5" name="Picture 5" descr="C:\Users\User\Desktop\ЖАННА\фОТОГРАФИИ\2017-2018\театр\DSCN1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4357694"/>
            <a:ext cx="3181344" cy="2096949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er\Desktop\ЖАННА\фОТОГРАФИИ\2017-2018\театр\101NIKON\DSCN2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9882734">
            <a:off x="529578" y="729487"/>
            <a:ext cx="2659965" cy="1994974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</p:pic>
      <p:pic>
        <p:nvPicPr>
          <p:cNvPr id="65539" name="Picture 3" descr="C:\Users\User\Desktop\ЖАННА\фОТОГРАФИИ\2017-2018\театр\101NIKON\DSCN2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931127">
            <a:off x="6038547" y="3406861"/>
            <a:ext cx="2632273" cy="1974205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11" name="Picture 2" descr="C:\Users\User\Desktop\ЖАННА\фОТОГРАФИИ\2017-2018\театр\101NIKON\DSCN1998.JPG"/>
          <p:cNvPicPr>
            <a:picLocks noChangeAspect="1" noChangeArrowheads="1"/>
          </p:cNvPicPr>
          <p:nvPr/>
        </p:nvPicPr>
        <p:blipFill>
          <a:blip r:embed="rId4" cstate="email">
            <a:lum bright="10000" contrast="6000"/>
          </a:blip>
          <a:srcRect/>
          <a:stretch>
            <a:fillRect/>
          </a:stretch>
        </p:blipFill>
        <p:spPr bwMode="auto">
          <a:xfrm rot="1748447">
            <a:off x="6231563" y="867184"/>
            <a:ext cx="2601966" cy="1951475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</p:pic>
      <p:pic>
        <p:nvPicPr>
          <p:cNvPr id="5" name="Picture 3" descr="C:\Users\User\Desktop\ЖАННА\фОТОГРАФИИ\2017-2018\театр\DSCN2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16428">
            <a:off x="828767" y="3248743"/>
            <a:ext cx="2794745" cy="2096058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6" name="Picture 3" descr="C:\Users\User\Desktop\ЖАННА\фОТОГРАФИИ\2017-2018\театр\DSCN19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2428868"/>
            <a:ext cx="2685720" cy="2000264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</p:pic>
      <p:pic>
        <p:nvPicPr>
          <p:cNvPr id="3074" name="Picture 2" descr="C:\Users\User\Desktop\ЖАННА\фОТОГРАФИИ\2017-2018\театр\DSCN198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4529" y="142853"/>
            <a:ext cx="2572284" cy="1928826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</p:pic>
      <p:pic>
        <p:nvPicPr>
          <p:cNvPr id="3076" name="Picture 4" descr="https://data.ac-illust.com/data/thumbnails/8d/8d7b369a8c98a629f70a767e0a0e9289_t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143644"/>
            <a:ext cx="3643338" cy="714356"/>
          </a:xfrm>
          <a:prstGeom prst="rect">
            <a:avLst/>
          </a:prstGeom>
          <a:noFill/>
        </p:spPr>
      </p:pic>
      <p:pic>
        <p:nvPicPr>
          <p:cNvPr id="10" name="Picture 4" descr="https://data.ac-illust.com/data/thumbnails/8d/8d7b369a8c98a629f70a767e0a0e9289_t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6143644"/>
            <a:ext cx="3643338" cy="714356"/>
          </a:xfrm>
          <a:prstGeom prst="rect">
            <a:avLst/>
          </a:prstGeom>
          <a:noFill/>
        </p:spPr>
      </p:pic>
      <p:pic>
        <p:nvPicPr>
          <p:cNvPr id="12" name="Picture 4" descr="https://data.ac-illust.com/data/thumbnails/8d/8d7b369a8c98a629f70a767e0a0e9289_t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62" y="6143644"/>
            <a:ext cx="3643338" cy="714356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035507256f2c4f38f8016abc56a2ed6c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00496" y="4714884"/>
            <a:ext cx="1516235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Смотр-конкурс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«Лучшая организация ППРС в группе»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\Рабочий стол\Смотр групп 2017\P101016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2786082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6" name="Содержимое 5" descr="C:\Documents and Settings\User\Рабочий стол\Смотр групп 2017\P1010166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214422"/>
            <a:ext cx="2714644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Смотр групп 2017\P10101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214422"/>
            <a:ext cx="2857520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Смотр групп 2017\P101014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214686"/>
            <a:ext cx="2857520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Смотр групп 2017\P101019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214686"/>
            <a:ext cx="2786082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Смотр групп 2017\P101031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3214686"/>
            <a:ext cx="2857521" cy="192882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12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993562"/>
            <a:ext cx="1571572" cy="864438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5993562"/>
            <a:ext cx="1285852" cy="864438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5993562"/>
            <a:ext cx="1285852" cy="864438"/>
          </a:xfrm>
          <a:prstGeom prst="rect">
            <a:avLst/>
          </a:prstGeom>
          <a:noFill/>
        </p:spPr>
      </p:pic>
      <p:pic>
        <p:nvPicPr>
          <p:cNvPr id="15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8148" y="5993562"/>
            <a:ext cx="1285852" cy="864438"/>
          </a:xfrm>
          <a:prstGeom prst="rect">
            <a:avLst/>
          </a:prstGeom>
          <a:noFill/>
        </p:spPr>
      </p:pic>
      <p:pic>
        <p:nvPicPr>
          <p:cNvPr id="16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86050" y="5993562"/>
            <a:ext cx="1285852" cy="864438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00496" y="5993562"/>
            <a:ext cx="1285852" cy="864438"/>
          </a:xfrm>
          <a:prstGeom prst="rect">
            <a:avLst/>
          </a:prstGeom>
          <a:noFill/>
        </p:spPr>
      </p:pic>
      <p:pic>
        <p:nvPicPr>
          <p:cNvPr id="18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66" y="5993562"/>
            <a:ext cx="1285852" cy="864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Смотр-конкурс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«Лучшая организация ППРС в группе»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93562"/>
            <a:ext cx="1571572" cy="864438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993562"/>
            <a:ext cx="1285852" cy="864438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993562"/>
            <a:ext cx="1285852" cy="864438"/>
          </a:xfrm>
          <a:prstGeom prst="rect">
            <a:avLst/>
          </a:prstGeom>
          <a:noFill/>
        </p:spPr>
      </p:pic>
      <p:pic>
        <p:nvPicPr>
          <p:cNvPr id="15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5993562"/>
            <a:ext cx="1285852" cy="864438"/>
          </a:xfrm>
          <a:prstGeom prst="rect">
            <a:avLst/>
          </a:prstGeom>
          <a:noFill/>
        </p:spPr>
      </p:pic>
      <p:pic>
        <p:nvPicPr>
          <p:cNvPr id="16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5993562"/>
            <a:ext cx="1285852" cy="864438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5993562"/>
            <a:ext cx="1285852" cy="864438"/>
          </a:xfrm>
          <a:prstGeom prst="rect">
            <a:avLst/>
          </a:prstGeom>
          <a:noFill/>
        </p:spPr>
      </p:pic>
      <p:pic>
        <p:nvPicPr>
          <p:cNvPr id="18" name="Picture 2" descr="https://im0-tub-ru.yandex.net/i?id=d45b9dbb2dd159a410c6c87be2ce2dd1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5993562"/>
            <a:ext cx="1285852" cy="864438"/>
          </a:xfrm>
          <a:prstGeom prst="rect">
            <a:avLst/>
          </a:prstGeom>
          <a:noFill/>
        </p:spPr>
      </p:pic>
      <p:pic>
        <p:nvPicPr>
          <p:cNvPr id="19" name="Рисунок 18" descr="C:\Documents and Settings\User\Рабочий стол\Смотр групп 2017\P101027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85860"/>
            <a:ext cx="3071816" cy="2071689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22" name="Рисунок 21" descr="C:\Documents and Settings\User\Рабочий стол\Смотр групп 2017\P101028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2857520" cy="2214578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23" name="Рисунок 22" descr="C:\Documents and Settings\User\Рабочий стол\Смотр групп 2017\P101030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1285860"/>
            <a:ext cx="2714644" cy="2071702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24" name="Рисунок 23" descr="C:\Documents and Settings\User\Рабочий стол\Смотр групп 2017\P101023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1285860"/>
            <a:ext cx="2857520" cy="2071702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25" name="Рисунок 24" descr="C:\Documents and Settings\User\Рабочий стол\Смотр групп 2017\P1010268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57290" y="3500438"/>
            <a:ext cx="3143272" cy="2214578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85918" y="642918"/>
            <a:ext cx="5357850" cy="5693866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76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ea typeface="Calibri" pitchFamily="34" charset="0"/>
                <a:cs typeface="Times New Roman" pitchFamily="18" charset="0"/>
              </a:rPr>
              <a:t>В учреждении функционируют 14 групп, из них - 3  для детей с нарушениями в речи,  2 –группы кратковременного пребывания.</a:t>
            </a:r>
            <a:endParaRPr lang="ru-RU" altLang="zh-CN" sz="1600" dirty="0" smtClean="0"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Численный состав контингента воспитанников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ДОУ: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общий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358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 чел.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дошкольные группы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285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 чел.</a:t>
            </a:r>
            <a:endParaRPr lang="ru-RU" sz="1600" dirty="0" smtClean="0"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группы компенсирующей направленности–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44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 чел.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группы кратковременного пребывания-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29 чел.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По сравнению с прошлым учебным годом численный состав изменился в сторону увеличения.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u="sng" dirty="0" smtClean="0">
                <a:solidFill>
                  <a:srgbClr val="000000"/>
                </a:solidFill>
                <a:ea typeface="Times New Roman" pitchFamily="18" charset="0"/>
                <a:cs typeface="Mangal" pitchFamily="18" charset="0"/>
              </a:rPr>
              <a:t>Категории по половой принадлежности:</a:t>
            </a:r>
            <a:endParaRPr lang="ru-RU" altLang="zh-CN" sz="1600" u="sng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ea typeface="Calibri" pitchFamily="34" charset="0"/>
                <a:cs typeface="Times New Roman" pitchFamily="18" charset="0"/>
              </a:rPr>
              <a:t>Мальчиков- </a:t>
            </a:r>
            <a:r>
              <a:rPr lang="ru-RU" altLang="zh-CN" b="1" dirty="0" smtClean="0">
                <a:ea typeface="Calibri" pitchFamily="34" charset="0"/>
                <a:cs typeface="Times New Roman" pitchFamily="18" charset="0"/>
              </a:rPr>
              <a:t>192</a:t>
            </a:r>
            <a:endParaRPr lang="ru-RU" altLang="zh-CN" b="1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ea typeface="Calibri" pitchFamily="34" charset="0"/>
                <a:cs typeface="Times New Roman" pitchFamily="18" charset="0"/>
              </a:rPr>
              <a:t>Девочек- </a:t>
            </a:r>
            <a:r>
              <a:rPr lang="ru-RU" altLang="zh-CN" b="1" dirty="0" smtClean="0">
                <a:ea typeface="Calibri" pitchFamily="34" charset="0"/>
                <a:cs typeface="Times New Roman" pitchFamily="18" charset="0"/>
              </a:rPr>
              <a:t>166</a:t>
            </a:r>
            <a:endParaRPr lang="ru-RU" altLang="zh-CN" b="1" dirty="0" smtClean="0"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Национальный состав: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-русские –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258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,</a:t>
            </a:r>
            <a:r>
              <a:rPr kumimoji="0" lang="ru-RU" altLang="zh-CN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       </a:t>
            </a:r>
            <a:r>
              <a:rPr kumimoji="0" lang="ru-RU" altLang="zh-CN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- 72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%;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-армяне-   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55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,        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  15,3 %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-греки-       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28</a:t>
            </a: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,        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- 7,8%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-азербайджанцы-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6</a:t>
            </a: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 ,   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-1,6%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-даргинцы-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6</a:t>
            </a:r>
            <a:r>
              <a:rPr lang="ru-RU" altLang="zh-CN" sz="1600" dirty="0" smtClean="0">
                <a:ea typeface="Times New Roman" pitchFamily="18" charset="0"/>
                <a:cs typeface="Mangal" pitchFamily="18" charset="0"/>
              </a:rPr>
              <a:t>,      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- 1,6%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-кабардинцы-,</a:t>
            </a:r>
            <a:r>
              <a:rPr lang="ru-RU" altLang="zh-CN" sz="1600" b="1" dirty="0" smtClean="0">
                <a:ea typeface="Times New Roman" pitchFamily="18" charset="0"/>
                <a:cs typeface="Mangal" pitchFamily="18" charset="0"/>
              </a:rPr>
              <a:t> 3</a:t>
            </a:r>
            <a:r>
              <a:rPr kumimoji="0" lang="ru-RU" altLang="zh-CN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  - </a:t>
            </a:r>
            <a:r>
              <a:rPr kumimoji="0" lang="ru-RU" altLang="zh-CN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0,8%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Mangal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-чеченцы-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2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,         - 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Mangal" pitchFamily="18" charset="0"/>
              </a:rPr>
              <a:t>0,5%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7106" name="Picture 2" descr="https://jmil.com.ua/articles/etc/images/friends_d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86190"/>
            <a:ext cx="207143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Совместное 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User\Desktop\ЖАННА\фОТОГРАФИИ\2017-2018\НОВЫЙ ГОД\image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785794"/>
            <a:ext cx="2428892" cy="283334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4" name="Содержимое 13" descr="C:\Documents and Settings\User\Рабочий стол\Сайт 2017\Новости\1 сентября 2015 07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85794"/>
            <a:ext cx="2786082" cy="214314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5" name="Содержимое 4" descr="C:\Documents and Settings\User\Рабочий стол\Сайт 2017\Новости\1 сентября 2015 074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785794"/>
            <a:ext cx="2928958" cy="207170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НОВЫЙ ГОД\image (3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143248"/>
            <a:ext cx="2357454" cy="335758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18" name="Содержимое 8" descr="C:\Users\User\Desktop\НОВЫЙ ГОД\image (4)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214686"/>
            <a:ext cx="2357453" cy="3311541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8" name="Picture 2" descr="C:\Users\User\Desktop\ЖАННА\фОТОГРАФИИ\2014-2015\Выставка 2014(2)\день воспитателя\P1070642.JPG"/>
          <p:cNvPicPr>
            <a:picLocks noChangeAspect="1" noChangeArrowheads="1"/>
          </p:cNvPicPr>
          <p:nvPr/>
        </p:nvPicPr>
        <p:blipFill>
          <a:blip r:embed="rId7" cstate="email">
            <a:lum bright="5000" contrast="3000"/>
          </a:blip>
          <a:srcRect/>
          <a:stretch>
            <a:fillRect/>
          </a:stretch>
        </p:blipFill>
        <p:spPr bwMode="auto">
          <a:xfrm>
            <a:off x="3000364" y="4143380"/>
            <a:ext cx="3000396" cy="22502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 smtClean="0">
                <a:solidFill>
                  <a:srgbClr val="FF0000"/>
                </a:solidFill>
              </a:rPr>
              <a:t>Анализ социально-коммуникативного развития дошкольников за 2017/2018 г.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Диаграмма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643050"/>
            <a:ext cx="6929486" cy="342902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357166"/>
          <a:ext cx="8858280" cy="6187440"/>
        </p:xfrm>
        <a:graphic>
          <a:graphicData uri="http://schemas.openxmlformats.org/drawingml/2006/table">
            <a:tbl>
              <a:tblPr/>
              <a:tblGrid>
                <a:gridCol w="2250874"/>
                <a:gridCol w="1887830"/>
                <a:gridCol w="2105656"/>
                <a:gridCol w="2613920"/>
              </a:tblGrid>
              <a:tr h="17682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у детей навыки экспериментальной деятельности путем обновления </a:t>
                      </a:r>
                      <a:endParaRPr lang="ru-RU" sz="1400" b="1" kern="1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 </a:t>
                      </a:r>
                      <a:r>
                        <a:rPr lang="ru-RU" sz="1400" b="1" kern="150" dirty="0">
                          <a:latin typeface="Times New Roman"/>
                          <a:ea typeface="Times New Roman"/>
                          <a:cs typeface="Times New Roman"/>
                        </a:rPr>
                        <a:t>сотрудничества  взрослых и детей</a:t>
                      </a:r>
                      <a:endParaRPr lang="ru-RU" sz="1400" kern="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 Мероприятия с педагогами и детьми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Calibri"/>
                          <a:cs typeface="Mangal"/>
                        </a:rPr>
                        <a:t>Работа с родителями</a:t>
                      </a:r>
                      <a:endParaRPr lang="ru-RU" sz="14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Результаты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Calibri"/>
                          <a:cs typeface="Mangal"/>
                        </a:rPr>
                        <a:t>Проблемы, перспективы</a:t>
                      </a:r>
                      <a:endParaRPr lang="ru-RU" sz="14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3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совет № 3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«Формирование исследовательских навыков у детей дошкольного возраста в процессе сотрудничества взрослых и детей»; </a:t>
                      </a:r>
                    </a:p>
                    <a:p>
                      <a:pPr>
                        <a:spcAft>
                          <a:spcPts val="765"/>
                        </a:spcAft>
                      </a:pPr>
                      <a:r>
                        <a:rPr lang="ru-RU" sz="1400" b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4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тематической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проверки по теме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«Эффективность организация опытно-экспериментальной деятельности»;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</a:t>
                      </a:r>
                      <a:r>
                        <a:rPr lang="ru-RU" sz="14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педагогов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по теме:</a:t>
                      </a:r>
                    </a:p>
                    <a:p>
                      <a:pPr>
                        <a:spcAft>
                          <a:spcPts val="76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Инновационные подходы 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организации детской экспериментальной работы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65"/>
                        </a:spcAft>
                      </a:pPr>
                      <a:r>
                        <a:rPr lang="ru-RU" sz="14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открытого показа</a:t>
                      </a:r>
                      <a:r>
                        <a:rPr lang="ru-RU" sz="14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деятельности детей в лабораториях  для родителей;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 родителей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организации элементарных опытов в домашних условиях;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 для родителей по теме: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«Использование схем и таблиц в организации детского экспериментирования»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Родительские собрания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«Хочу все знать!» (</a:t>
                      </a:r>
                      <a:r>
                        <a:rPr lang="ru-RU" sz="1400" kern="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мл.и.ср.г.р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«У школьного порога»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ru-RU" sz="1400" kern="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ст.и.под.гр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 анализ уровня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познавательной активности дошкольников; профессиональных качеств педагогов по организации экспериментальной деятельности;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Пополнение методической копилки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организации экспериментальной деятельности с детьми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уровня детской 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самостоятельности,   инициативы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процессе организации совместных мероприятий;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результаты тематической проверки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«Организация опытно-экспериментальной деятельности».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7825" algn="l"/>
                        </a:tabLst>
                      </a:pPr>
                      <a:r>
                        <a:rPr lang="ru-RU" sz="1400" b="1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77825" algn="l"/>
                        </a:tabLst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1.Недостаточное оснащение уголков по экспериментированию, согласно, методических рекомендаций.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Педагогами групп частично используются в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работе с родителями активные формы сотрудничества.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77825" algn="l"/>
                        </a:tabLst>
                      </a:pPr>
                      <a:r>
                        <a:rPr lang="ru-RU" sz="1400" b="1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Перспективы:</a:t>
                      </a:r>
                      <a:endParaRPr lang="ru-RU" sz="1400" kern="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1.Педагогам всех дошкольных групп дополнить центры экспериментирования материалами фиксирования результатов экспериментов и опытов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2.Педагогам всех возрастных групп, включить в  план сотрудничества   с семьей  активные 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 </a:t>
                      </a:r>
                      <a:r>
                        <a:rPr lang="ru-RU" sz="1400" kern="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с 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родител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ями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экспериментальн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ой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 </a:t>
                      </a:r>
                      <a:r>
                        <a:rPr lang="ru-RU" sz="1400" kern="1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детьми:</a:t>
                      </a:r>
                      <a:r>
                        <a:rPr lang="ru-RU" sz="1400" kern="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мастер-классы,  домашние задания, фотовыставки и т.д.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Открытые занятия по экспериментированию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8610" name="Picture 2" descr="C:\Users\User\Desktop\ЖАННА\фОТОГРАФИИ\2017-2018\Опыты\IMG_20180213_101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785794"/>
            <a:ext cx="3103525" cy="371477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8611" name="Picture 3" descr="C:\Users\User\Desktop\ЖАННА\фОТОГРАФИИ\2017-2018\Опыты\IMG_20180215_091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85794"/>
            <a:ext cx="3643338" cy="273250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5" name="Picture 2" descr="C:\Users\User\Desktop\ЖАННА\фОТОГРАФИИ\2017-2018\Опыты\IMG_20180215_100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1" y="3786190"/>
            <a:ext cx="3714776" cy="27860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714876" y="4786322"/>
            <a:ext cx="4143404" cy="1928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                       ФГОС ДО 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«Экспериментирования позволяет детям реализовать заложенную в них программу саморазвития и удовлетворять потребность познания эффективным и доступным для них способом - путем самостоятельного исследования мира»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Открытые занятия по экспериментированию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ЖАННА\фОТОГРАФИИ\2017-2018\Опыты\IMG-20180216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4786346" cy="2692320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3075" name="Picture 3" descr="C:\Users\User\Desktop\ЖАННА\фОТОГРАФИИ\2017-2018\Опыты\IMG_20180216_091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7" y="1071546"/>
            <a:ext cx="3462340" cy="2714644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5" name="Picture 2" descr="C:\Users\User\Desktop\ЖАННА\фОТОГРАФИИ\2017-2018\Опыты\IMG_20180216_0937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00504"/>
            <a:ext cx="3333773" cy="2500330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6" name="Picture 3" descr="C:\Users\User\Desktop\ЖАННА\фОТОГРАФИИ\2017-2018\Опыты\IMG_20180215_0942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000504"/>
            <a:ext cx="3333773" cy="2500330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Сравнительный анализ показателей развития навыков экспериментальной деятельности за 2017/2018 </a:t>
            </a:r>
            <a:r>
              <a:rPr lang="ru-RU" sz="2700" b="1" dirty="0" err="1" smtClean="0">
                <a:solidFill>
                  <a:srgbClr val="FF0000"/>
                </a:solidFill>
              </a:rPr>
              <a:t>уч</a:t>
            </a:r>
            <a:r>
              <a:rPr lang="ru-RU" sz="2700" b="1" dirty="0" smtClean="0">
                <a:solidFill>
                  <a:srgbClr val="FF0000"/>
                </a:solidFill>
              </a:rPr>
              <a:t>.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142984"/>
          <a:ext cx="6572297" cy="4500594"/>
        </p:xfrm>
        <a:graphic>
          <a:graphicData uri="http://schemas.openxmlformats.org/drawingml/2006/table">
            <a:tbl>
              <a:tblPr/>
              <a:tblGrid>
                <a:gridCol w="2804661"/>
                <a:gridCol w="2063516"/>
                <a:gridCol w="1704120"/>
              </a:tblGrid>
              <a:tr h="321471">
                <a:tc rowSpan="2"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Наименование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группы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b="1" kern="0">
                          <a:latin typeface="Times New Roman"/>
                          <a:ea typeface="Times New Roman"/>
                          <a:cs typeface="Mangal"/>
                        </a:rPr>
                        <a:t>2017-2018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b="1" kern="0">
                          <a:latin typeface="Times New Roman"/>
                          <a:ea typeface="Times New Roman"/>
                          <a:cs typeface="Mangal"/>
                        </a:rPr>
                        <a:t>начало года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b="1" kern="0">
                          <a:latin typeface="Times New Roman"/>
                          <a:ea typeface="Times New Roman"/>
                          <a:cs typeface="Mangal"/>
                        </a:rPr>
                        <a:t>конец года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«</a:t>
                      </a:r>
                      <a:r>
                        <a:rPr lang="ru-RU" sz="1600" kern="150" dirty="0" err="1">
                          <a:latin typeface="Times New Roman"/>
                          <a:ea typeface="Calibri"/>
                          <a:cs typeface="Mangal"/>
                        </a:rPr>
                        <a:t>Растишки</a:t>
                      </a: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»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2,0 -  40%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3,4- 68%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«Карапузики»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1,8 -  36%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3,4- 68%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«Капитошка»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3,1 -  62%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4,6 - 92%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«Звездочки»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2,4 -  48%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4,0 - 80%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«Фантазеры»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3,7 -  74%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4,4 - 88%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«Паровозик»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3,2 -  64%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4,6 - 92%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«Лучики»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3,3 -  66%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4,5 - 90%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/>
                          <a:ea typeface="Calibri"/>
                          <a:cs typeface="Mangal"/>
                        </a:rPr>
                        <a:t>«Гномики» 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3,9 -  78%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4,9 - 98%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«Капельки»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3,1 -  62%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4,9 - 98%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«Почемучки»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2,4 -  48%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4,7- 94%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«Солнышко»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latin typeface="Times New Roman"/>
                          <a:ea typeface="Times New Roman"/>
                          <a:cs typeface="Mangal"/>
                        </a:rPr>
                        <a:t>2,4 -  48%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4,7- 94%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/>
                          <a:ea typeface="Calibri"/>
                          <a:cs typeface="Mangal"/>
                        </a:rPr>
                        <a:t>«Теремок» </a:t>
                      </a:r>
                      <a:endParaRPr lang="ru-RU" sz="1600" kern="15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3,2 - 64 %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/>
                          <a:ea typeface="Times New Roman"/>
                          <a:cs typeface="Mangal"/>
                        </a:rPr>
                        <a:t>4,5- 90%</a:t>
                      </a:r>
                      <a:endParaRPr lang="ru-RU" sz="1600" kern="15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42852"/>
            <a:ext cx="6000792" cy="428628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РОДИТЕЛЯМИ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714356"/>
            <a:ext cx="5929354" cy="221457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Поиск новых форм работы с родителями остается всегда актуальным.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 детский сад ежегодно проводит планомерную целенаправленную работу с родителями, в которой решаются следующие приоритетные задачи: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установление партнерских отношений с семьей каждого воспитанника;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объединение усилий для развития и воспитания детей;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создание атмосферы взаимопонимания, общности интересов, эмоциональной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активизация и обогащение воспитательных умений родителей;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ЖАННА\фОТОГРАФИИ\2017-2018\фото папа мама я!\IMG_0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285728"/>
            <a:ext cx="2286016" cy="2528798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071810"/>
            <a:ext cx="2850817" cy="3143272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8" name="Picture 4" descr="C:\Users\User\Desktop\ЖАННА\фОТОГРАФИИ\2017-2018\фото папа мама я!\IMG_05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214686"/>
            <a:ext cx="2321113" cy="3094818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</p:pic>
      <p:pic>
        <p:nvPicPr>
          <p:cNvPr id="9" name="Picture 6" descr="C:\Users\User\Desktop\ЖАННА\фОТОГРАФИИ\2017-2018\фото папа мама я!\IMG_05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143380"/>
            <a:ext cx="3184024" cy="2143140"/>
          </a:xfrm>
          <a:prstGeom prst="rect">
            <a:avLst/>
          </a:prstGeom>
          <a:noFill/>
          <a:ln w="57150">
            <a:solidFill>
              <a:srgbClr val="66CCFF"/>
            </a:solidFill>
          </a:ln>
        </p:spPr>
      </p:pic>
      <p:sp>
        <p:nvSpPr>
          <p:cNvPr id="10" name="Стрелка вправо с вырезом 9"/>
          <p:cNvSpPr/>
          <p:nvPr/>
        </p:nvSpPr>
        <p:spPr>
          <a:xfrm>
            <a:off x="3214678" y="3000372"/>
            <a:ext cx="2214578" cy="928694"/>
          </a:xfrm>
          <a:prstGeom prst="notchedRightArrow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ПАПА, МАМЯ И Я –ДРУЖНАЯ СЕМЬЯ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857232"/>
            <a:ext cx="3286148" cy="3500462"/>
          </a:xfr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При взаимодействии работы двух структур необходимо  учитывать дифференцированный подход к каждой семье, учитывать социальный статус и микроклимат семьи, а также родительские запросы и степень заинтересованности родителей в воспитании своих детей.</a:t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ЖАННА\фОТОГРАФИИ\2015-2016\Родительские собрания 2015\КАПИТОШКА\P10103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928670"/>
            <a:ext cx="2286016" cy="17145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7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928670"/>
            <a:ext cx="2143140" cy="17145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User\Desktop\ЖАННА\фОТОГРАФИИ\2015-2016\Родительские собрания 2015\ГНОМИКИ\P10103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928934"/>
            <a:ext cx="2214579" cy="166093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ЖАННА\фОТОГРАФИИ\2015-2016\Родительские собрания 2015\РАСТИШКИ\P10102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911074"/>
            <a:ext cx="2214578" cy="166093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785918" y="214290"/>
            <a:ext cx="50006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РОДИТЕЛЬСКИЕ СОБРАНИЯ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" name="Picture 2" descr="C:\Users\User\Desktop\ЖАННА\фОТОГРАФИИ\2015-2016\РОД,СОБРАНИЕ\P10007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866484"/>
            <a:ext cx="2214578" cy="166093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User\Desktop\ЖАННА\фОТОГРАФИИ\2015-2016\Родительские собрания 2015\ГНОМИКИ\P10103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4857760"/>
            <a:ext cx="2190765" cy="164307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родителей анкетирования за 2017/2018 г.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принимали участие -203 родителя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4282" y="714356"/>
          <a:ext cx="8786875" cy="6003924"/>
        </p:xfrm>
        <a:graphic>
          <a:graphicData uri="http://schemas.openxmlformats.org/drawingml/2006/table">
            <a:tbl>
              <a:tblPr/>
              <a:tblGrid>
                <a:gridCol w="3592538"/>
                <a:gridCol w="3592538"/>
                <a:gridCol w="1601799"/>
              </a:tblGrid>
              <a:tr h="24320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 какой степени Вы удовлетворены качеством дошкольного образования детей по следующим критериям: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а) состояние материальной базы учреждения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б) организация питания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в) обеспечение литературой и пособиями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г) санитарно – гигиенические условия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 профессионализмом педагогов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е) взаимоотношения сотрудников с детьми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184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ж) взаимоотношения сотрудников с родителями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з) оздоровление детей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и) присмотр и уход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53"/>
          <a:ext cx="8429683" cy="4054049"/>
        </p:xfrm>
        <a:graphic>
          <a:graphicData uri="http://schemas.openxmlformats.org/drawingml/2006/table">
            <a:tbl>
              <a:tblPr/>
              <a:tblGrid>
                <a:gridCol w="3446499"/>
                <a:gridCol w="3446499"/>
                <a:gridCol w="1536685"/>
              </a:tblGrid>
              <a:tr h="17865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к)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воспитательно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–образовательный процесс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 удовлетворен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удовлетворен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полностью удовлетворен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171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Действует ли в ДОУ различные формы взаимодействия с семьей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а) да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б) нет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208 -да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1- нет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3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Каков, на Ваш взгляд, рейтинг ДОУ в поселке: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а)  низкий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б)  средний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в)  высокий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171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г)затрудняюсь ответить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4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Оказываете ли Вы содействие в чем либо ДОУ: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а) совершенствованию материально-технической базы ДОУ ( да, нет)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110 - да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53 - нет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б) благоустройству помещений и территории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 да, нет)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153- да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18-нет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в)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участию в организации праздников, конкурсов, соревнований (познавательно-развлекательного характера) для детей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 да, нет)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138- да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21 -нет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85720" y="4286256"/>
            <a:ext cx="8501122" cy="2462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Ваши комментарии о качестве работы ДОУ и предложения по его совершенствованию: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Хотелось чтобы была полная укомплектованность всем необходимым (игрушки, пособия, материально-техническое оснащение за счёт бюджета;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спортивных секций;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обожаем наш садик.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благодарность коллективу ДОУ;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зарплату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персоналу;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Обратить внимание на территорию детского сада особенно ограждение 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детей более раннего возраста в детский сад;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Добавить к питанию свежие овощи и фрукты в большом количестве.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оступность кружков для малоимущих и многодетных семей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myloview.ru/posters/children-in-school-girl-is-thinking-what-to-write-400-29810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478632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Младшие 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 descr="C:\Users\User\Desktop\ЖАННА\фОТОГРАФИИ\2017-2018\Группы 2017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5"/>
            <a:ext cx="3750494" cy="2500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26" name="Picture 2" descr="EJgoFICOUL8"/>
          <p:cNvPicPr>
            <a:picLocks noChangeAspect="1" noChangeArrowheads="1"/>
          </p:cNvPicPr>
          <p:nvPr/>
        </p:nvPicPr>
        <p:blipFill>
          <a:blip r:embed="rId3" cstate="email">
            <a:lum bright="4000" contrast="4000"/>
          </a:blip>
          <a:srcRect/>
          <a:stretch>
            <a:fillRect/>
          </a:stretch>
        </p:blipFill>
        <p:spPr bwMode="auto">
          <a:xfrm>
            <a:off x="5143504" y="857233"/>
            <a:ext cx="3286148" cy="245961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7" name="Picture 3" descr="9J6fpn5eQl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000504"/>
            <a:ext cx="3595833" cy="260947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D:\Телефон\Camera\Media\Media\WhatsApp Images\IMG-20180506-WA0019.jpg"/>
          <p:cNvPicPr/>
          <p:nvPr/>
        </p:nvPicPr>
        <p:blipFill>
          <a:blip r:embed="rId5" cstate="email">
            <a:lum bright="-8000" contrast="-2000"/>
          </a:blip>
          <a:srcRect/>
          <a:stretch>
            <a:fillRect/>
          </a:stretch>
        </p:blipFill>
        <p:spPr bwMode="auto">
          <a:xfrm>
            <a:off x="500034" y="4000504"/>
            <a:ext cx="3643338" cy="257176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1071538" y="3500438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«КАРАПУЗИКИ»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5929322" y="3500438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«РАСТИШКИ»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500858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готовности  к школе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5720" y="785795"/>
          <a:ext cx="6286544" cy="3000396"/>
        </p:xfrm>
        <a:graphic>
          <a:graphicData uri="http://schemas.openxmlformats.org/drawingml/2006/table">
            <a:tbl>
              <a:tblPr/>
              <a:tblGrid>
                <a:gridCol w="1714513"/>
                <a:gridCol w="698505"/>
                <a:gridCol w="698505"/>
                <a:gridCol w="635004"/>
                <a:gridCol w="762005"/>
                <a:gridCol w="777880"/>
                <a:gridCol w="1000132"/>
              </a:tblGrid>
              <a:tr h="67787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готовность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готовность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неготовность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подготовительная гр. «Теремок»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61,5 %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38,5%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подготовительная гр. «Капельки»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16,7%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подготовительная гр. «Гномики»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78,5%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21,5%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4994" name="Picture 2" descr="http://itd2.mycdn.me/image?id=837203421579&amp;t=20&amp;plc=WEB&amp;tkn=*eVb6AhS41qtiaXDR58BKhPGJQ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4714884"/>
            <a:ext cx="2060353" cy="1785950"/>
          </a:xfrm>
          <a:prstGeom prst="rect">
            <a:avLst/>
          </a:prstGeom>
          <a:noFill/>
        </p:spPr>
      </p:pic>
      <p:graphicFrame>
        <p:nvGraphicFramePr>
          <p:cNvPr id="7" name="Объект 4"/>
          <p:cNvGraphicFramePr/>
          <p:nvPr/>
        </p:nvGraphicFramePr>
        <p:xfrm>
          <a:off x="571472" y="4000504"/>
          <a:ext cx="6093438" cy="26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http://images.myshared.ru/5/406080/slide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714620"/>
            <a:ext cx="2286015" cy="1714512"/>
          </a:xfrm>
          <a:prstGeom prst="rect">
            <a:avLst/>
          </a:prstGeom>
          <a:noFill/>
        </p:spPr>
      </p:pic>
      <p:pic>
        <p:nvPicPr>
          <p:cNvPr id="9" name="Picture 4" descr="http://images.myshared.ru/4/261700/slide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78579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«ТУРНИР ВЫПУСКНИКОВ-2018»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ЖАННА\фОТОГРАФИИ\2017-2018\Турнир 2018\IMG-20180428-WA0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3643338" cy="2732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Desktop\ЖАННА\фОТОГРАФИИ\2017-2018\Турнир 2018\IMG-20180428-WA0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28670"/>
            <a:ext cx="3619525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ЖАННА\фОТОГРАФИИ\2017-2018\Турнир 2018\IMG-20180428-WA00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857628"/>
            <a:ext cx="371477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714884"/>
            <a:ext cx="1357322" cy="1370167"/>
          </a:xfrm>
          <a:prstGeom prst="rect">
            <a:avLst/>
          </a:prstGeom>
          <a:noFill/>
        </p:spPr>
      </p:pic>
      <p:pic>
        <p:nvPicPr>
          <p:cNvPr id="9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572008"/>
            <a:ext cx="1357322" cy="1370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«Шашечный турнир-2018»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785794"/>
            <a:ext cx="385765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Сайт 2017\Новости\Новости апрель\IMG-20180329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3824286" cy="2740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Сайт 2017\Новости\Новости апрель\IMG-20180329-WA0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3500462" cy="271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teremok15.ru/wp-content/uploads/2016/03/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373960"/>
            <a:ext cx="1857388" cy="148393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http://sad22ptashka.ru/public/users/43/img/2812201621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357694"/>
            <a:ext cx="1737651" cy="135732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-201"/>
          <a:stretch>
            <a:fillRect/>
          </a:stretch>
        </p:blipFill>
        <p:spPr bwMode="auto">
          <a:xfrm>
            <a:off x="1500166" y="214290"/>
            <a:ext cx="6087745" cy="3319780"/>
          </a:xfrm>
          <a:prstGeom prst="rect">
            <a:avLst/>
          </a:prstGeom>
          <a:ln w="190500" cap="sq">
            <a:solidFill>
              <a:srgbClr val="66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857628"/>
            <a:ext cx="2857520" cy="2143140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2357454" cy="24288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3090865" cy="2176146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Прямоугольник 19"/>
          <p:cNvSpPr/>
          <p:nvPr/>
        </p:nvSpPr>
        <p:spPr>
          <a:xfrm>
            <a:off x="2571736" y="2928934"/>
            <a:ext cx="4000528" cy="369332"/>
          </a:xfrm>
          <a:prstGeom prst="rect">
            <a:avLst/>
          </a:prstGeom>
          <a:solidFill>
            <a:schemeClr val="bg1"/>
          </a:solidFill>
          <a:ln>
            <a:solidFill>
              <a:srgbClr val="66CC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Подготовительная группа«Теремок»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ЖАННА\фОТОГРАФИИ\2017-2018\МУЗ.ШКОЛА\IMG-20180306-WA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929066"/>
            <a:ext cx="2357454" cy="2357454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0122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857628"/>
            <a:ext cx="1785950" cy="23574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Гекси\AppData\Local\Microsoft\Windows\INetCache\Content.Word\IMG0112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857628"/>
            <a:ext cx="1750218" cy="23574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https://im0-tub-ru.yandex.net/i?id=d0f91b374ec2925f1de2ecae604babd7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8604"/>
            <a:ext cx="1214450" cy="1214450"/>
          </a:xfrm>
          <a:prstGeom prst="rect">
            <a:avLst/>
          </a:prstGeom>
          <a:noFill/>
        </p:spPr>
      </p:pic>
      <p:pic>
        <p:nvPicPr>
          <p:cNvPr id="13" name="Picture 8" descr="https://im0-tub-ru.yandex.net/i?id=3c8454f50226eb798022629dba7d4c07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428604"/>
            <a:ext cx="1285884" cy="1285884"/>
          </a:xfrm>
          <a:prstGeom prst="rect">
            <a:avLst/>
          </a:prstGeom>
          <a:noFill/>
        </p:spPr>
      </p:pic>
      <p:pic>
        <p:nvPicPr>
          <p:cNvPr id="14" name="Picture 4" descr="C:\Users\User\Desktop\ЖАННА\фОТОГРАФИИ\2017-2018\День донора\IMG-20180122-WA00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285728"/>
            <a:ext cx="4500594" cy="3366298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3143240" y="500042"/>
            <a:ext cx="2643206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Подготовительная группа«Капельки»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43174" y="142852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Подготовительная группа«Гномики»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email">
            <a:lum bright="-4000" contrast="3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5984" y="714356"/>
            <a:ext cx="4500594" cy="300039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1472" y="4000504"/>
            <a:ext cx="3643338" cy="23574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/>
          <p:nvPr/>
        </p:nvPicPr>
        <p:blipFill>
          <a:blip r:embed="rId4" cstate="email">
            <a:lum bright="-1000" contrast="3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86314" y="4000504"/>
            <a:ext cx="3571900" cy="23574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8" descr="https://im0-tub-ru.yandex.net/i?id=3c8454f50226eb798022629dba7d4c07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571480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d0f91b374ec2925f1de2ecae604babd7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571480"/>
            <a:ext cx="1214450" cy="121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54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FF"/>
                </a:solidFill>
              </a:rPr>
              <a:t>Результаты организация дополнительного образования в 2017/2018 учебном году </a:t>
            </a:r>
            <a:endParaRPr lang="ru-RU" sz="3200" b="1" dirty="0">
              <a:solidFill>
                <a:srgbClr val="CC00FF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00100" y="1785926"/>
          <a:ext cx="728667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Распределение денежных средств, полученных от платных образовательных услуг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 01.08.2017 г. -01.05.2018 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8115328" cy="4525963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Пожсервис-7 354</a:t>
            </a:r>
          </a:p>
          <a:p>
            <a:r>
              <a:rPr lang="ru-RU" dirty="0" smtClean="0"/>
              <a:t>Канцтовары,краска-32 208</a:t>
            </a:r>
          </a:p>
          <a:p>
            <a:r>
              <a:rPr lang="ru-RU" dirty="0" smtClean="0"/>
              <a:t>Костюмы-10 900</a:t>
            </a:r>
          </a:p>
          <a:p>
            <a:r>
              <a:rPr lang="ru-RU" dirty="0" smtClean="0"/>
              <a:t>Ковровая дорожка- 10 362</a:t>
            </a:r>
          </a:p>
          <a:p>
            <a:r>
              <a:rPr lang="ru-RU" dirty="0" smtClean="0"/>
              <a:t>Кондиционер-24 890</a:t>
            </a:r>
          </a:p>
          <a:p>
            <a:r>
              <a:rPr lang="ru-RU" dirty="0" smtClean="0"/>
              <a:t>Заправка катриджа-1 300</a:t>
            </a:r>
          </a:p>
          <a:p>
            <a:r>
              <a:rPr lang="ru-RU" dirty="0" smtClean="0"/>
              <a:t>Запчасти к компьютеру-5 530</a:t>
            </a:r>
          </a:p>
          <a:p>
            <a:r>
              <a:rPr lang="ru-RU" dirty="0" smtClean="0"/>
              <a:t>Бахилы-5 000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6808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удовлетворенности родителей организацией кружков </a:t>
            </a:r>
            <a:r>
              <a:rPr lang="ru-RU" sz="1600" b="1" dirty="0" smtClean="0">
                <a:solidFill>
                  <a:srgbClr val="FF0000"/>
                </a:solidFill>
              </a:rPr>
              <a:t>(Принимали участие – 104 родителя)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14282" y="1071546"/>
            <a:ext cx="8691354" cy="2893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Что, на Ваш взгляд, привело Вас и Вашего ребенка заниматься в ту или иную секцию, кружок,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объединение дополнительного образования?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надежда заняться любимым делом;-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желание узнать что-то новое, интересное;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надежда найти новых друзей;-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потребность в духовно-нравственном развитии;-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надежда укрепить здоровье;-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¨"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надежда на то, что занятия дополнительным образованием помогут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преодолеть трудности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в дальнейшей учебе;-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16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желание получить опыт взаимодействия с детьми и взрослыми;-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потребность развивать самостоятельность;-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желание провести свободное время с пользой.-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56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другое-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4143380"/>
            <a:ext cx="8643998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Отвечает ли Вашим и Вашего ребенка интересам набор предлагаемых платных  образовательных услуг в образовательном учреждении, которые Вы посещаете?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                       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отвечает;- 0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какой-то степени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затрудняюсь ответить-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5357826"/>
            <a:ext cx="871543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Удовлетворены ли Вы режимом работы  кружков, посещаемых Вашим ребенком (дни, время, продолжительность занятий)?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да;- 88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                         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какой-то степени;-16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затрудняюсь ответить.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Запрос родителей на 2018-2019 гг.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785794"/>
            <a:ext cx="8143932" cy="2286016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Хотелось бы кружки для мальчиков по художественному труду, необычных техник;</a:t>
            </a:r>
          </a:p>
          <a:p>
            <a:r>
              <a:rPr lang="ru-RU" sz="2400" dirty="0" smtClean="0"/>
              <a:t>При выборе второго и третьего кружка скидка-50%;</a:t>
            </a:r>
          </a:p>
          <a:p>
            <a:r>
              <a:rPr lang="ru-RU" sz="2400" dirty="0" smtClean="0"/>
              <a:t>Хотелось бы  восстановить кружок английского языка;</a:t>
            </a:r>
          </a:p>
          <a:p>
            <a:r>
              <a:rPr lang="ru-RU" sz="2400" dirty="0" smtClean="0"/>
              <a:t>Нужны бесплатные кружки для многодетных и малоимущих!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214686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Пожелания родителей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3857628"/>
            <a:ext cx="8143932" cy="2500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организацию дополнительного образования!;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aseline="0" dirty="0" smtClean="0"/>
              <a:t>Большая</a:t>
            </a:r>
            <a:r>
              <a:rPr lang="ru-RU" sz="2400" dirty="0" smtClean="0"/>
              <a:t> благодарность </a:t>
            </a:r>
            <a:r>
              <a:rPr lang="ru-RU" sz="2400" dirty="0" err="1" smtClean="0"/>
              <a:t>Майсурадзе</a:t>
            </a:r>
            <a:r>
              <a:rPr lang="ru-RU" sz="2400" dirty="0" smtClean="0"/>
              <a:t> Т.А.;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Отличный кружок «</a:t>
            </a:r>
            <a:r>
              <a:rPr lang="ru-RU" sz="2400" dirty="0" err="1" smtClean="0"/>
              <a:t>Пескография</a:t>
            </a:r>
            <a:r>
              <a:rPr lang="ru-RU" sz="2400" dirty="0" smtClean="0"/>
              <a:t>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Молодцы! Добились больших успехов;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Так, держать «Родничок»!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Младшие 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1571604" y="1285860"/>
            <a:ext cx="257176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«ГКП</a:t>
            </a:r>
            <a:r>
              <a:rPr kumimoji="0" lang="ru-RU" sz="2000" b="1" i="0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«КАПИТОШКА»</a:t>
            </a:r>
            <a:endParaRPr kumimoji="0" lang="ru-RU" sz="2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929190" y="1285860"/>
            <a:ext cx="242889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ГКП«КРЕПЫШ»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7" name="Picture 1" descr="C:\Users\User\Desktop\ЖАННА\фОТОГРАФИИ\2015-2016\МАЛЫШИ\P100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6034617" cy="4525963"/>
          </a:xfrm>
          <a:prstGeom prst="rect">
            <a:avLst/>
          </a:prstGeom>
          <a:ln w="190500" cap="sq">
            <a:solidFill>
              <a:srgbClr val="CC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 со стрелкой вниз 7"/>
          <p:cNvSpPr/>
          <p:nvPr/>
        </p:nvSpPr>
        <p:spPr>
          <a:xfrm>
            <a:off x="2571736" y="1000108"/>
            <a:ext cx="3929090" cy="285752"/>
          </a:xfrm>
          <a:prstGeom prst="downArrowCallout">
            <a:avLst>
              <a:gd name="adj1" fmla="val 25000"/>
              <a:gd name="adj2" fmla="val 12071"/>
              <a:gd name="adj3" fmla="val 25000"/>
              <a:gd name="adj4" fmla="val 64977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Активность коллектива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17 «Родничок»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4876" y="928671"/>
            <a:ext cx="3684585" cy="257176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C:\Users\User\Desktop\Масленица\IMG_20180214_092612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928670"/>
            <a:ext cx="3571900" cy="257176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олна 5"/>
          <p:cNvSpPr/>
          <p:nvPr/>
        </p:nvSpPr>
        <p:spPr>
          <a:xfrm>
            <a:off x="1357290" y="2571744"/>
            <a:ext cx="2357454" cy="785818"/>
          </a:xfrm>
          <a:prstGeom prst="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спортивно-массовых мероприятий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357818" y="1000108"/>
            <a:ext cx="2643206" cy="857256"/>
          </a:xfrm>
          <a:prstGeom prst="wave">
            <a:avLst>
              <a:gd name="adj1" fmla="val 12500"/>
              <a:gd name="adj2" fmla="val -19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 на выборах Президента России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ЖАННА\фОТОГРАФИИ\2017-2018\МУЗ.ШКОЛА\IMG-20180307-WA0019.jpg"/>
          <p:cNvPicPr>
            <a:picLocks noChangeAspect="1" noChangeArrowheads="1"/>
          </p:cNvPicPr>
          <p:nvPr/>
        </p:nvPicPr>
        <p:blipFill>
          <a:blip r:embed="rId4" cstate="email">
            <a:lum bright="-9000" contrast="5000"/>
          </a:blip>
          <a:srcRect/>
          <a:stretch>
            <a:fillRect/>
          </a:stretch>
        </p:blipFill>
        <p:spPr bwMode="auto">
          <a:xfrm>
            <a:off x="428596" y="3857628"/>
            <a:ext cx="4040188" cy="240503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Волна 9"/>
          <p:cNvSpPr/>
          <p:nvPr/>
        </p:nvSpPr>
        <p:spPr>
          <a:xfrm>
            <a:off x="714349" y="5857892"/>
            <a:ext cx="3571900" cy="836331"/>
          </a:xfrm>
          <a:prstGeom prst="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Дружеские встречи с воспитанниками школы искусств г.Железноводска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643314"/>
            <a:ext cx="1571636" cy="2095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4" name="Picture 4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3643314"/>
            <a:ext cx="1553777" cy="207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2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4702181"/>
            <a:ext cx="1214445" cy="2155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ser\Desktop\ЖАННА\фОТОГРАФИИ\2017-2018\ИГРЫ на прогулке\IMG-20180420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00438"/>
            <a:ext cx="3214710" cy="241103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6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4281046" cy="285752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User\Desktop\ЖАННА\фОТОГРАФИИ\2017-2018\ИГРЫ на прогулке\IMG-20180420-WA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1623" y="1785926"/>
            <a:ext cx="3053975" cy="407196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олна 7"/>
          <p:cNvSpPr/>
          <p:nvPr/>
        </p:nvSpPr>
        <p:spPr>
          <a:xfrm>
            <a:off x="5429256" y="285728"/>
            <a:ext cx="3071833" cy="1000132"/>
          </a:xfrm>
          <a:prstGeom prst="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стадиона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г.Железноводске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ЖАННА\фОТОГРАФИИ\2017-2018\КВН со студентами\P10101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857628"/>
            <a:ext cx="3429027" cy="2571769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User\Desktop\ЖАННА\фОТОГРАФИИ\2017-2018\КВН со студентами\P10101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3333776" cy="2500331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ЖАННА\фОТОГРАФИИ\2017-2018\КВН со студентами\P1010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857232"/>
            <a:ext cx="3429025" cy="2571768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User\Desktop\ЖАННА\фОТОГРАФИИ\2017-2018\КВН со студентами\P10101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3429024" cy="2571768"/>
          </a:xfrm>
          <a:prstGeom prst="rect">
            <a:avLst/>
          </a:prstGeom>
          <a:ln w="190500" cap="sq">
            <a:solidFill>
              <a:srgbClr val="E4A6D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Волна 9"/>
          <p:cNvSpPr/>
          <p:nvPr/>
        </p:nvSpPr>
        <p:spPr>
          <a:xfrm>
            <a:off x="3000364" y="2928934"/>
            <a:ext cx="2500330" cy="1428760"/>
          </a:xfrm>
          <a:prstGeom prst="wave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 «Современный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педагог-креативный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42853"/>
            <a:ext cx="657229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со студентами и преподавателями ГОУ ВО СГПИ в г.Железноводске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142852"/>
            <a:ext cx="771530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Всероссийском дне Донора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ГДК .Железноводск ( январь 2018 г.)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6018" name="Picture 2" descr="C:\Users\User\Desktop\ЖАННА\фОТОГРАФИИ\2017-2018\День донора\IMG-20180122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2428892" cy="3238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019" name="Picture 3" descr="C:\Users\User\Desktop\image001_600x800-mi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142984"/>
            <a:ext cx="219671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s://im0-tub-ru.yandex.net/i?id=ff8e3babeb0dbec25800cec60b2c980c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42852"/>
            <a:ext cx="1998677" cy="1127123"/>
          </a:xfrm>
          <a:prstGeom prst="rect">
            <a:avLst/>
          </a:prstGeom>
          <a:noFill/>
        </p:spPr>
      </p:pic>
      <p:pic>
        <p:nvPicPr>
          <p:cNvPr id="10" name="Picture 6" descr="C:\Users\User\Desktop\image007_600x800-mi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928802"/>
            <a:ext cx="2214578" cy="2952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User\Desktop\ЖАННА\фОТОГРАФИИ\2017-2018\День донора\IMG-20180122-WA00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3714752"/>
            <a:ext cx="225029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http://yasgazeta.ru/upload/iblock/7c7/7c7aedc2f32399ce6d5069b4b1edfd6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3643314"/>
            <a:ext cx="857256" cy="604544"/>
          </a:xfrm>
          <a:prstGeom prst="rect">
            <a:avLst/>
          </a:prstGeom>
          <a:noFill/>
        </p:spPr>
      </p:pic>
      <p:pic>
        <p:nvPicPr>
          <p:cNvPr id="15" name="Picture 4" descr="http://yasgazeta.ru/upload/iblock/7c7/7c7aedc2f32399ce6d5069b4b1edfd6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1285860"/>
            <a:ext cx="685776" cy="483615"/>
          </a:xfrm>
          <a:prstGeom prst="rect">
            <a:avLst/>
          </a:prstGeom>
          <a:noFill/>
        </p:spPr>
      </p:pic>
      <p:pic>
        <p:nvPicPr>
          <p:cNvPr id="16" name="Picture 4" descr="http://yasgazeta.ru/upload/iblock/7c7/7c7aedc2f32399ce6d5069b4b1edfd6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29256" y="2071678"/>
            <a:ext cx="828652" cy="584372"/>
          </a:xfrm>
          <a:prstGeom prst="rect">
            <a:avLst/>
          </a:prstGeom>
          <a:noFill/>
        </p:spPr>
      </p:pic>
      <p:pic>
        <p:nvPicPr>
          <p:cNvPr id="18" name="Picture 4" descr="http://yasgazeta.ru/upload/iblock/7c7/7c7aedc2f32399ce6d5069b4b1edfd6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82" y="3786190"/>
            <a:ext cx="757214" cy="533994"/>
          </a:xfrm>
          <a:prstGeom prst="rect">
            <a:avLst/>
          </a:prstGeom>
          <a:noFill/>
        </p:spPr>
      </p:pic>
      <p:pic>
        <p:nvPicPr>
          <p:cNvPr id="20" name="Picture 8" descr="http://spsuvorov.ru/upload/iblock/c97/c9728b31b2aaa3738348f8a16387ed3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10" y="5143512"/>
            <a:ext cx="4429156" cy="1291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54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 мае 2018 года в Главном управлении МВД России по Ставропольскому краю проводился конкурс детского творчества «Полицейский Дядя Степа»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2" cstate="email">
            <a:lum bright="5000" contrast="4000"/>
          </a:blip>
          <a:srcRect/>
          <a:stretch>
            <a:fillRect/>
          </a:stretch>
        </p:blipFill>
        <p:spPr bwMode="auto">
          <a:xfrm>
            <a:off x="928662" y="1785926"/>
            <a:ext cx="3143272" cy="378621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Documents and Settings\Светлана\Рабочий стол\фото\Изображение 340.jpg"/>
          <p:cNvPicPr/>
          <p:nvPr/>
        </p:nvPicPr>
        <p:blipFill>
          <a:blip r:embed="rId3" cstate="email">
            <a:lum bright="5000" contrast="3000"/>
          </a:blip>
          <a:srcRect/>
          <a:stretch>
            <a:fillRect/>
          </a:stretch>
        </p:blipFill>
        <p:spPr bwMode="auto">
          <a:xfrm>
            <a:off x="4786314" y="1785926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929198"/>
            <a:ext cx="1357322" cy="13701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628" y="5572140"/>
            <a:ext cx="266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715016"/>
            <a:ext cx="1477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24268" y="5081598"/>
            <a:ext cx="1357322" cy="1370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5786" y="357166"/>
            <a:ext cx="7500990" cy="571504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336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Участие в акции «Бессмертный полк»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7044" name="Picture 4" descr="ÐÐµÑÑÐºÐ¸Ð¹ ÑÐ°Ð´ â 17 Ð Ð¾Ð´Ð½Ð¸ÑÐ¾Ðº Ð³Ð¾ÑÐ¾Ð´Ð° ÐÐµÐ»ÐµÐ·Ð½Ð¾Ð²Ð¾Ð´ÑÐº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2952771" cy="221457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46" name="Picture 6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357298"/>
            <a:ext cx="2762268" cy="207170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48" name="Picture 8" descr="ÐÐµÑÑÐºÐ¸Ð¹ ÑÐ°Ð´ â 17 Ð Ð¾Ð´Ð½Ð¸ÑÐ¾Ðº Ð³Ð¾ÑÐ¾Ð´Ð° ÐÐµÐ»ÐµÐ·Ð½Ð¾Ð²Ð¾Ð´ÑÐºÐ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7" y="1285860"/>
            <a:ext cx="1982405" cy="264320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50" name="Picture 10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0918" y="4000504"/>
            <a:ext cx="3048022" cy="228601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52" name="Picture 12" descr="ÐÐµÑÑÐºÐ¸Ð¹ ÑÐ°Ð´ â 17 Ð Ð¾Ð´Ð½Ð¸ÑÐ¾Ðº Ð³Ð¾ÑÐ¾Ð´Ð° ÐÐµÐ»ÐµÐ·Ð½Ð¾Ð²Ð¾Ð´ÑÐºÐ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19789" y="4000504"/>
            <a:ext cx="3048021" cy="228601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0" descr="http://nahvalka-ssh.suhobusimo.ru/images/news/thumbs/1517315563_t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4857760"/>
            <a:ext cx="1605348" cy="142876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6"/>
            <a:ext cx="3375446" cy="450059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00174"/>
            <a:ext cx="3357586" cy="447678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938186" y="214290"/>
            <a:ext cx="7500990" cy="866780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336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Участие в велопробеге, посвященный празднованию 73-годовщине Победы в ВОВ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5" descr="https://im0-tub-ru.yandex.net/i?id=4b55e0103128c87e435153dc2d98e317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857760"/>
            <a:ext cx="1428760" cy="14422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Перспективы деятельности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к 01.09.2018 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40188" cy="3951288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Разработка проекта годового плана ;</a:t>
            </a:r>
          </a:p>
          <a:p>
            <a:r>
              <a:rPr lang="ru-RU" dirty="0" smtClean="0"/>
              <a:t>Изучение нормативных документов, регламентирующий деятельность ДОУ;</a:t>
            </a:r>
          </a:p>
          <a:p>
            <a:r>
              <a:rPr lang="ru-RU" dirty="0" smtClean="0"/>
              <a:t>Обновление плана методической работы;</a:t>
            </a:r>
          </a:p>
          <a:p>
            <a:r>
              <a:rPr lang="ru-RU" dirty="0" smtClean="0"/>
              <a:t>Подготовка материалов к августовской конференции;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571612"/>
            <a:ext cx="4041775" cy="3951288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Подборка материалов к конкурсу «Воспитатель года россии-2019»;</a:t>
            </a:r>
          </a:p>
          <a:p>
            <a:r>
              <a:rPr lang="ru-RU" dirty="0" smtClean="0"/>
              <a:t>Разработка рабочих </a:t>
            </a:r>
            <a:r>
              <a:rPr lang="ru-RU" smtClean="0"/>
              <a:t>программ кружков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Подготовка к первому родительскому собранию вновь прибывших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новых встреч!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3188" name="Picture 4" descr="http://4.bp.blogspot.com/-h8mBMBhDadA/U4M4UVCQVRI/AAAAAAAALbg/GehhEvNLB_8/s1600/%D0%B7%D0%B0%D0%B3%D1%80%D1%83%D0%B6%D0%B5%D0%BD%D0%BD%D0%BE%D0%B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7265911" cy="50788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93189" name="Picture 5" descr="Капито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4240199"/>
            <a:ext cx="1928826" cy="15861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Средние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3" name="Picture 5" descr="C:\Users\User\Desktop\ЖАННА\фОТОГРАФИИ\2017-2018\Группы 2017\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857232"/>
            <a:ext cx="3643338" cy="5715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" name="Picture 2" descr="C:\Users\User\Desktop\ЖАННА\фОТОГРАФИИ\2017-2018\1 сентября\Копия P1010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875488"/>
            <a:ext cx="3786214" cy="283966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142976" y="3357562"/>
            <a:ext cx="221457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«КАПИТОШКА»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C:\Users\Овик\Desktop\20180522_095753.jpg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3714776" cy="24288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5429256" y="928670"/>
            <a:ext cx="2286016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«ЗВЕЗДОЧКИ»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142976" y="6286520"/>
            <a:ext cx="2214578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«ФАНТАЗЕРЫ»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Старшие логопедические  группы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C:\Users\User\Desktop\ЖАННА\фОТОГРАФИИ\2017-2018\Группы 2017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928670"/>
            <a:ext cx="4500593" cy="30003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5842" name="Picture 2" descr="C:\Users\User\Desktop\ЖАННА\фОТОГРАФИИ\2017-2018\Группы 2017\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857231"/>
            <a:ext cx="3429024" cy="512611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5843" name="Picture 3" descr="C:\Users\User\Desktop\4445567_stock-vector-kids-learning-basic-shap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4143380"/>
            <a:ext cx="2714644" cy="2307448"/>
          </a:xfrm>
          <a:prstGeom prst="rect">
            <a:avLst/>
          </a:prstGeom>
          <a:noFill/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000100" y="3429000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«СОЛНЫШКО»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6000760" y="5572140"/>
            <a:ext cx="2143140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«ПОЧЕМУЧКИ»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5709</Words>
  <Application>Microsoft Office PowerPoint</Application>
  <PresentationFormat>Экран (4:3)</PresentationFormat>
  <Paragraphs>988</Paragraphs>
  <Slides>78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Младшие  группы </vt:lpstr>
      <vt:lpstr>Младшие  группы </vt:lpstr>
      <vt:lpstr>Средние группы </vt:lpstr>
      <vt:lpstr>Старшие логопедические  группы </vt:lpstr>
      <vt:lpstr>Старшие  группы </vt:lpstr>
      <vt:lpstr>Подготовительные  группы </vt:lpstr>
      <vt:lpstr>Слайд 12</vt:lpstr>
      <vt:lpstr>Слайд 13</vt:lpstr>
      <vt:lpstr>НАШИ ПЕДАГОГИ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СПОРТИВНЫЕ ПРАЗДНИКИ И СОРЕВНОВАНИЯ</vt:lpstr>
      <vt:lpstr>СПОРТИВНЫЕ ПРАЗДНИКИ И СОРЕВНОВАНИЯ</vt:lpstr>
      <vt:lpstr>ОФОРМЛЕНИЕ РУБРИКИ «ЭКРАН ЗДОРОВЬЯ»</vt:lpstr>
      <vt:lpstr>КВЕСТ-ТЕХНОЛОГИЯ</vt:lpstr>
      <vt:lpstr>Логоритмика </vt:lpstr>
      <vt:lpstr>                              СМОТР-КОНКУРС        «ЛУЧШАЯ ОРГАНИЗАЦИЯ ПИТАНИЯ В ДОУ»</vt:lpstr>
      <vt:lpstr>Слайд 41</vt:lpstr>
      <vt:lpstr>Организация подвижно-игровой деятельности  на прогулке</vt:lpstr>
      <vt:lpstr>Слайд 43</vt:lpstr>
      <vt:lpstr>Организация смотра-конкурса  «Сказочная страна»</vt:lpstr>
      <vt:lpstr>Слайд 45</vt:lpstr>
      <vt:lpstr>Слайд 46</vt:lpstr>
      <vt:lpstr>Слайд 47</vt:lpstr>
      <vt:lpstr>Смотр-конкурс «Лучшая организация ППРС в группе»</vt:lpstr>
      <vt:lpstr>Смотр-конкурс «Лучшая организация ППРС в группе»</vt:lpstr>
      <vt:lpstr>Совместное творчество</vt:lpstr>
      <vt:lpstr>  Анализ социально-коммуникативного развития дошкольников за 2017/2018 г. </vt:lpstr>
      <vt:lpstr>Слайд 52</vt:lpstr>
      <vt:lpstr>Открытые занятия по экспериментированию</vt:lpstr>
      <vt:lpstr>Открытые занятия по экспериментированию</vt:lpstr>
      <vt:lpstr>  Сравнительный анализ показателей развития навыков экспериментальной деятельности за 2017/2018 уч. год </vt:lpstr>
      <vt:lpstr>Слайд 56</vt:lpstr>
      <vt:lpstr> При взаимодействии работы двух структур необходимо  учитывать дифференцированный подход к каждой семье, учитывать социальный статус и микроклимат семьи, а также родительские запросы и степень заинтересованности родителей в воспитании своих детей. </vt:lpstr>
      <vt:lpstr>Результаты родителей анкетирования за 2017/2018 г. принимали участие -203 родителя </vt:lpstr>
      <vt:lpstr>Слайд 59</vt:lpstr>
      <vt:lpstr>Показатели готовности  к школе</vt:lpstr>
      <vt:lpstr>«ТУРНИР ВЫПУСКНИКОВ-2018»</vt:lpstr>
      <vt:lpstr>«Шашечный турнир-2018»</vt:lpstr>
      <vt:lpstr>Слайд 63</vt:lpstr>
      <vt:lpstr>Слайд 64</vt:lpstr>
      <vt:lpstr>Слайд 65</vt:lpstr>
      <vt:lpstr>Результаты организация дополнительного образования в 2017/2018 учебном году </vt:lpstr>
      <vt:lpstr>Распределение денежных средств, полученных от платных образовательных услуг  с 01.08.2017 г. -01.05.2018 г.</vt:lpstr>
      <vt:lpstr>Результаты удовлетворенности родителей организацией кружков (Принимали участие – 104 родителя)</vt:lpstr>
      <vt:lpstr>Запрос родителей на 2018-2019 гг.</vt:lpstr>
      <vt:lpstr>Активность коллектива  МБДОУ «Детский сад № 17 «Родничок»</vt:lpstr>
      <vt:lpstr>Слайд 71</vt:lpstr>
      <vt:lpstr>Слайд 72</vt:lpstr>
      <vt:lpstr>Слайд 73</vt:lpstr>
      <vt:lpstr>  В мае 2018 года в Главном управлении МВД России по Ставропольскому краю проводился конкурс детского творчества «Полицейский Дядя Степа» </vt:lpstr>
      <vt:lpstr>Слайд 75</vt:lpstr>
      <vt:lpstr>Слайд 76</vt:lpstr>
      <vt:lpstr>Перспективы деятельности   к 01.09.2018 г.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итоговый педсовет</dc:subject>
  <dc:creator>сергеева мармна александровна</dc:creator>
  <cp:lastModifiedBy>Переверзев</cp:lastModifiedBy>
  <cp:revision>272</cp:revision>
  <dcterms:created xsi:type="dcterms:W3CDTF">2013-04-26T06:33:56Z</dcterms:created>
  <dcterms:modified xsi:type="dcterms:W3CDTF">2018-06-01T12:58:32Z</dcterms:modified>
</cp:coreProperties>
</file>